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8" r:id="rId4"/>
    <p:sldId id="259" r:id="rId5"/>
    <p:sldId id="266" r:id="rId6"/>
    <p:sldId id="260" r:id="rId7"/>
    <p:sldId id="261" r:id="rId8"/>
    <p:sldId id="267" r:id="rId9"/>
    <p:sldId id="262" r:id="rId10"/>
    <p:sldId id="263" r:id="rId11"/>
    <p:sldId id="264" r:id="rId12"/>
    <p:sldId id="265"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4" d="100"/>
          <a:sy n="74" d="100"/>
        </p:scale>
        <p:origin x="576"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4E3416B3-9B3D-40BD-82DA-343EA85CCA65}" type="datetimeFigureOut">
              <a:rPr lang="fr-FR" smtClean="0"/>
              <a:pPr/>
              <a:t>20/09/2021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E334A2B-5501-48A5-9F15-06164646714C}" type="slidenum">
              <a:rPr lang="fr-FR" smtClean="0"/>
              <a:pPr/>
              <a:t>‹N°›</a:t>
            </a:fld>
            <a:endParaRPr lang="fr-FR"/>
          </a:p>
        </p:txBody>
      </p:sp>
    </p:spTree>
    <p:extLst>
      <p:ext uri="{BB962C8B-B14F-4D97-AF65-F5344CB8AC3E}">
        <p14:creationId xmlns:p14="http://schemas.microsoft.com/office/powerpoint/2010/main" val="1871083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E3416B3-9B3D-40BD-82DA-343EA85CCA65}" type="datetimeFigureOut">
              <a:rPr lang="fr-FR" smtClean="0"/>
              <a:pPr/>
              <a:t>20/09/2021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E334A2B-5501-48A5-9F15-06164646714C}" type="slidenum">
              <a:rPr lang="fr-FR" smtClean="0"/>
              <a:pPr/>
              <a:t>‹N°›</a:t>
            </a:fld>
            <a:endParaRPr lang="fr-FR"/>
          </a:p>
        </p:txBody>
      </p:sp>
    </p:spTree>
    <p:extLst>
      <p:ext uri="{BB962C8B-B14F-4D97-AF65-F5344CB8AC3E}">
        <p14:creationId xmlns:p14="http://schemas.microsoft.com/office/powerpoint/2010/main" val="2799108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E3416B3-9B3D-40BD-82DA-343EA85CCA65}" type="datetimeFigureOut">
              <a:rPr lang="fr-FR" smtClean="0"/>
              <a:pPr/>
              <a:t>20/09/2021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E334A2B-5501-48A5-9F15-06164646714C}" type="slidenum">
              <a:rPr lang="fr-FR" smtClean="0"/>
              <a:pPr/>
              <a:t>‹N°›</a:t>
            </a:fld>
            <a:endParaRPr lang="fr-FR"/>
          </a:p>
        </p:txBody>
      </p:sp>
    </p:spTree>
    <p:extLst>
      <p:ext uri="{BB962C8B-B14F-4D97-AF65-F5344CB8AC3E}">
        <p14:creationId xmlns:p14="http://schemas.microsoft.com/office/powerpoint/2010/main" val="860100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E3416B3-9B3D-40BD-82DA-343EA85CCA65}" type="datetimeFigureOut">
              <a:rPr lang="fr-FR" smtClean="0"/>
              <a:pPr/>
              <a:t>20/09/2021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E334A2B-5501-48A5-9F15-06164646714C}" type="slidenum">
              <a:rPr lang="fr-FR" smtClean="0"/>
              <a:pPr/>
              <a:t>‹N°›</a:t>
            </a:fld>
            <a:endParaRPr lang="fr-FR"/>
          </a:p>
        </p:txBody>
      </p:sp>
    </p:spTree>
    <p:extLst>
      <p:ext uri="{BB962C8B-B14F-4D97-AF65-F5344CB8AC3E}">
        <p14:creationId xmlns:p14="http://schemas.microsoft.com/office/powerpoint/2010/main" val="315797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4E3416B3-9B3D-40BD-82DA-343EA85CCA65}" type="datetimeFigureOut">
              <a:rPr lang="fr-FR" smtClean="0"/>
              <a:pPr/>
              <a:t>20/09/2021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E334A2B-5501-48A5-9F15-06164646714C}" type="slidenum">
              <a:rPr lang="fr-FR" smtClean="0"/>
              <a:pPr/>
              <a:t>‹N°›</a:t>
            </a:fld>
            <a:endParaRPr lang="fr-FR"/>
          </a:p>
        </p:txBody>
      </p:sp>
    </p:spTree>
    <p:extLst>
      <p:ext uri="{BB962C8B-B14F-4D97-AF65-F5344CB8AC3E}">
        <p14:creationId xmlns:p14="http://schemas.microsoft.com/office/powerpoint/2010/main" val="533703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E3416B3-9B3D-40BD-82DA-343EA85CCA65}" type="datetimeFigureOut">
              <a:rPr lang="fr-FR" smtClean="0"/>
              <a:pPr/>
              <a:t>20/09/2021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E334A2B-5501-48A5-9F15-06164646714C}" type="slidenum">
              <a:rPr lang="fr-FR" smtClean="0"/>
              <a:pPr/>
              <a:t>‹N°›</a:t>
            </a:fld>
            <a:endParaRPr lang="fr-FR"/>
          </a:p>
        </p:txBody>
      </p:sp>
    </p:spTree>
    <p:extLst>
      <p:ext uri="{BB962C8B-B14F-4D97-AF65-F5344CB8AC3E}">
        <p14:creationId xmlns:p14="http://schemas.microsoft.com/office/powerpoint/2010/main" val="1431380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E3416B3-9B3D-40BD-82DA-343EA85CCA65}" type="datetimeFigureOut">
              <a:rPr lang="fr-FR" smtClean="0"/>
              <a:pPr/>
              <a:t>20/09/2021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E334A2B-5501-48A5-9F15-06164646714C}" type="slidenum">
              <a:rPr lang="fr-FR" smtClean="0"/>
              <a:pPr/>
              <a:t>‹N°›</a:t>
            </a:fld>
            <a:endParaRPr lang="fr-FR"/>
          </a:p>
        </p:txBody>
      </p:sp>
    </p:spTree>
    <p:extLst>
      <p:ext uri="{BB962C8B-B14F-4D97-AF65-F5344CB8AC3E}">
        <p14:creationId xmlns:p14="http://schemas.microsoft.com/office/powerpoint/2010/main" val="1633730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E3416B3-9B3D-40BD-82DA-343EA85CCA65}" type="datetimeFigureOut">
              <a:rPr lang="fr-FR" smtClean="0"/>
              <a:pPr/>
              <a:t>20/09/2021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E334A2B-5501-48A5-9F15-06164646714C}" type="slidenum">
              <a:rPr lang="fr-FR" smtClean="0"/>
              <a:pPr/>
              <a:t>‹N°›</a:t>
            </a:fld>
            <a:endParaRPr lang="fr-FR"/>
          </a:p>
        </p:txBody>
      </p:sp>
    </p:spTree>
    <p:extLst>
      <p:ext uri="{BB962C8B-B14F-4D97-AF65-F5344CB8AC3E}">
        <p14:creationId xmlns:p14="http://schemas.microsoft.com/office/powerpoint/2010/main" val="1798684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E3416B3-9B3D-40BD-82DA-343EA85CCA65}" type="datetimeFigureOut">
              <a:rPr lang="fr-FR" smtClean="0"/>
              <a:pPr/>
              <a:t>20/09/2021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E334A2B-5501-48A5-9F15-06164646714C}" type="slidenum">
              <a:rPr lang="fr-FR" smtClean="0"/>
              <a:pPr/>
              <a:t>‹N°›</a:t>
            </a:fld>
            <a:endParaRPr lang="fr-FR"/>
          </a:p>
        </p:txBody>
      </p:sp>
    </p:spTree>
    <p:extLst>
      <p:ext uri="{BB962C8B-B14F-4D97-AF65-F5344CB8AC3E}">
        <p14:creationId xmlns:p14="http://schemas.microsoft.com/office/powerpoint/2010/main" val="4004253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4E3416B3-9B3D-40BD-82DA-343EA85CCA65}" type="datetimeFigureOut">
              <a:rPr lang="fr-FR" smtClean="0"/>
              <a:pPr/>
              <a:t>20/09/2021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E334A2B-5501-48A5-9F15-06164646714C}" type="slidenum">
              <a:rPr lang="fr-FR" smtClean="0"/>
              <a:pPr/>
              <a:t>‹N°›</a:t>
            </a:fld>
            <a:endParaRPr lang="fr-FR"/>
          </a:p>
        </p:txBody>
      </p:sp>
    </p:spTree>
    <p:extLst>
      <p:ext uri="{BB962C8B-B14F-4D97-AF65-F5344CB8AC3E}">
        <p14:creationId xmlns:p14="http://schemas.microsoft.com/office/powerpoint/2010/main" val="779036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4E3416B3-9B3D-40BD-82DA-343EA85CCA65}" type="datetimeFigureOut">
              <a:rPr lang="fr-FR" smtClean="0"/>
              <a:pPr/>
              <a:t>20/09/2021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E334A2B-5501-48A5-9F15-06164646714C}" type="slidenum">
              <a:rPr lang="fr-FR" smtClean="0"/>
              <a:pPr/>
              <a:t>‹N°›</a:t>
            </a:fld>
            <a:endParaRPr lang="fr-FR"/>
          </a:p>
        </p:txBody>
      </p:sp>
    </p:spTree>
    <p:extLst>
      <p:ext uri="{BB962C8B-B14F-4D97-AF65-F5344CB8AC3E}">
        <p14:creationId xmlns:p14="http://schemas.microsoft.com/office/powerpoint/2010/main" val="1138901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3416B3-9B3D-40BD-82DA-343EA85CCA65}" type="datetimeFigureOut">
              <a:rPr lang="fr-FR" smtClean="0"/>
              <a:pPr/>
              <a:t>20/09/2021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334A2B-5501-48A5-9F15-06164646714C}" type="slidenum">
              <a:rPr lang="fr-FR" smtClean="0"/>
              <a:pPr/>
              <a:t>‹N°›</a:t>
            </a:fld>
            <a:endParaRPr lang="fr-FR"/>
          </a:p>
        </p:txBody>
      </p:sp>
    </p:spTree>
    <p:extLst>
      <p:ext uri="{BB962C8B-B14F-4D97-AF65-F5344CB8AC3E}">
        <p14:creationId xmlns:p14="http://schemas.microsoft.com/office/powerpoint/2010/main" val="4143431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Soirée information parents d’élèves de troisième</a:t>
            </a:r>
            <a:endParaRPr lang="fr-FR" dirty="0"/>
          </a:p>
        </p:txBody>
      </p:sp>
      <p:sp>
        <p:nvSpPr>
          <p:cNvPr id="3" name="Sous-titre 2"/>
          <p:cNvSpPr>
            <a:spLocks noGrp="1"/>
          </p:cNvSpPr>
          <p:nvPr>
            <p:ph type="subTitle" idx="1"/>
          </p:nvPr>
        </p:nvSpPr>
        <p:spPr>
          <a:xfrm>
            <a:off x="1524000" y="4929797"/>
            <a:ext cx="9144000" cy="1655762"/>
          </a:xfrm>
        </p:spPr>
        <p:txBody>
          <a:bodyPr>
            <a:normAutofit lnSpcReduction="10000"/>
          </a:bodyPr>
          <a:lstStyle/>
          <a:p>
            <a:r>
              <a:rPr lang="fr-FR" dirty="0" smtClean="0"/>
              <a:t>Collège Isabelle </a:t>
            </a:r>
            <a:r>
              <a:rPr lang="fr-FR" dirty="0" err="1" smtClean="0"/>
              <a:t>Autissier</a:t>
            </a:r>
            <a:r>
              <a:rPr lang="fr-FR" dirty="0" smtClean="0"/>
              <a:t> </a:t>
            </a:r>
          </a:p>
          <a:p>
            <a:r>
              <a:rPr lang="fr-FR" dirty="0" smtClean="0"/>
              <a:t>HERBLAY sur SEINE</a:t>
            </a:r>
          </a:p>
          <a:p>
            <a:r>
              <a:rPr lang="fr-FR" dirty="0" smtClean="0"/>
              <a:t>1 rue Jacques Tati</a:t>
            </a:r>
          </a:p>
          <a:p>
            <a:r>
              <a:rPr lang="fr-FR" dirty="0" smtClean="0"/>
              <a:t>Ce.0952205f@ac-versailles.fr</a:t>
            </a:r>
            <a:endParaRPr lang="fr-FR" dirty="0"/>
          </a:p>
        </p:txBody>
      </p:sp>
      <p:pic>
        <p:nvPicPr>
          <p:cNvPr id="5" name="Image 4"/>
          <p:cNvPicPr/>
          <p:nvPr/>
        </p:nvPicPr>
        <p:blipFill>
          <a:blip r:embed="rId2" cstate="print"/>
          <a:srcRect/>
          <a:stretch>
            <a:fillRect/>
          </a:stretch>
        </p:blipFill>
        <p:spPr bwMode="auto">
          <a:xfrm>
            <a:off x="10330746" y="268986"/>
            <a:ext cx="1050290" cy="732790"/>
          </a:xfrm>
          <a:prstGeom prst="rect">
            <a:avLst/>
          </a:prstGeom>
          <a:noFill/>
          <a:ln w="9525">
            <a:noFill/>
            <a:miter lim="800000"/>
            <a:headEnd/>
            <a:tailEnd/>
          </a:ln>
        </p:spPr>
      </p:pic>
      <p:pic>
        <p:nvPicPr>
          <p:cNvPr id="7" name="Imag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319" y="358493"/>
            <a:ext cx="1454150"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16648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Imag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7175" y="4764"/>
            <a:ext cx="1454150"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ustomShape 2">
            <a:extLst>
              <a:ext uri="{FF2B5EF4-FFF2-40B4-BE49-F238E27FC236}">
                <a16:creationId xmlns:a16="http://schemas.microsoft.com/office/drawing/2014/main" id="{49DBE710-D6F4-4DCC-9571-F7CD93E44B36}"/>
              </a:ext>
            </a:extLst>
          </p:cNvPr>
          <p:cNvSpPr txBox="1">
            <a:spLocks/>
          </p:cNvSpPr>
          <p:nvPr/>
        </p:nvSpPr>
        <p:spPr>
          <a:xfrm>
            <a:off x="3575720" y="224438"/>
            <a:ext cx="6733464" cy="972315"/>
          </a:xfrm>
          <a:prstGeom prst="flowChartAlternateProcess">
            <a:avLst/>
          </a:prstGeom>
          <a:solidFill>
            <a:srgbClr val="1F497D">
              <a:lumMod val="60000"/>
              <a:lumOff val="40000"/>
            </a:srgbClr>
          </a:solidFill>
          <a:ln w="19080">
            <a:solidFill>
              <a:srgbClr val="00B050"/>
            </a:solidFill>
            <a:miter/>
          </a:ln>
        </p:spPr>
        <p:txBody>
          <a:bodyPr lIns="36720" tIns="36720" rIns="36720" bIns="36720"/>
          <a:lstStyle>
            <a:defPPr marR="0" lvl="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1pPr>
            <a:lvl2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4572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9144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13716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18288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fontAlgn="auto" hangingPunct="1">
              <a:spcAft>
                <a:spcPts val="0"/>
              </a:spcAft>
              <a:defRPr/>
            </a:pPr>
            <a:r>
              <a:rPr lang="fr-FR" sz="3600" b="1" kern="0" dirty="0">
                <a:ln w="10160">
                  <a:solidFill>
                    <a:schemeClr val="accent5"/>
                  </a:solidFill>
                  <a:prstDash val="solid"/>
                </a:ln>
                <a:solidFill>
                  <a:srgbClr val="FFFFFF"/>
                </a:solidFill>
                <a:effectLst>
                  <a:outerShdw blurRad="38100" dist="22860" dir="5400000" algn="tl" rotWithShape="0">
                    <a:srgbClr val="000000">
                      <a:alpha val="30000"/>
                    </a:srgbClr>
                  </a:outerShdw>
                </a:effectLst>
              </a:rPr>
              <a:t>Les procédures d’affectation </a:t>
            </a:r>
          </a:p>
        </p:txBody>
      </p:sp>
      <p:pic>
        <p:nvPicPr>
          <p:cNvPr id="38916" name="Imag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38350" y="2055813"/>
            <a:ext cx="781050"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ZoneTexte 4"/>
          <p:cNvSpPr txBox="1"/>
          <p:nvPr/>
        </p:nvSpPr>
        <p:spPr>
          <a:xfrm>
            <a:off x="2855913" y="1295400"/>
            <a:ext cx="6985000" cy="3970338"/>
          </a:xfrm>
          <a:prstGeom prst="rect">
            <a:avLst/>
          </a:prstGeom>
          <a:noFill/>
        </p:spPr>
        <p:txBody>
          <a:bodyPr>
            <a:spAutoFit/>
          </a:bodyPr>
          <a:lstStyle/>
          <a:p>
            <a:pPr>
              <a:defRPr/>
            </a:pPr>
            <a:r>
              <a:rPr lang="fr-FR" dirty="0" err="1"/>
              <a:t>Affelnet</a:t>
            </a:r>
            <a:r>
              <a:rPr lang="fr-FR" dirty="0"/>
              <a:t> pour la voie professionnelle:</a:t>
            </a:r>
          </a:p>
          <a:p>
            <a:pPr>
              <a:defRPr/>
            </a:pPr>
            <a:endParaRPr lang="fr-FR" dirty="0"/>
          </a:p>
          <a:p>
            <a:pPr>
              <a:defRPr/>
            </a:pPr>
            <a:r>
              <a:rPr lang="fr-FR" dirty="0"/>
              <a:t>- Des coefficients sont positionnés selon les résultats annuels de certaines disciplines suivant la spécialité professionnelle choisie</a:t>
            </a:r>
          </a:p>
          <a:p>
            <a:pPr>
              <a:defRPr/>
            </a:pPr>
            <a:r>
              <a:rPr lang="fr-FR" dirty="0"/>
              <a:t>- Un seuil d’admissibilité est fixé par formation tenant compte du nombre de places disponibles et du nombre de demandes.</a:t>
            </a:r>
          </a:p>
          <a:p>
            <a:pPr>
              <a:defRPr/>
            </a:pPr>
            <a:endParaRPr lang="fr-FR" dirty="0"/>
          </a:p>
          <a:p>
            <a:pPr marL="285750" indent="-285750">
              <a:buFontTx/>
              <a:buChar char="-"/>
              <a:defRPr/>
            </a:pPr>
            <a:r>
              <a:rPr lang="fr-FR" dirty="0" err="1"/>
              <a:t>Affelnet</a:t>
            </a:r>
            <a:r>
              <a:rPr lang="fr-FR" dirty="0"/>
              <a:t> 1</a:t>
            </a:r>
            <a:r>
              <a:rPr lang="fr-FR" baseline="30000" dirty="0"/>
              <a:t>er</a:t>
            </a:r>
            <a:r>
              <a:rPr lang="fr-FR" dirty="0"/>
              <a:t> tour: sécurisation des vœux: les établissements d’origine sont contactés si certains élèves sont non affectés.</a:t>
            </a:r>
          </a:p>
          <a:p>
            <a:pPr marL="285750" indent="-285750">
              <a:buFontTx/>
              <a:buChar char="-"/>
              <a:defRPr/>
            </a:pPr>
            <a:r>
              <a:rPr lang="fr-FR" dirty="0"/>
              <a:t>Les élèves non affectés (à la date du 1</a:t>
            </a:r>
            <a:r>
              <a:rPr lang="fr-FR" baseline="30000" dirty="0"/>
              <a:t>er</a:t>
            </a:r>
            <a:r>
              <a:rPr lang="fr-FR" dirty="0"/>
              <a:t> tour) doivent effectuer 2 vœux complémentaires de sécurisation.</a:t>
            </a:r>
          </a:p>
          <a:p>
            <a:pPr marL="285750" indent="-285750">
              <a:buFontTx/>
              <a:buChar char="-"/>
              <a:defRPr/>
            </a:pPr>
            <a:r>
              <a:rPr lang="fr-FR" dirty="0" err="1"/>
              <a:t>Affelnet</a:t>
            </a:r>
            <a:r>
              <a:rPr lang="fr-FR" dirty="0"/>
              <a:t> 2</a:t>
            </a:r>
            <a:r>
              <a:rPr lang="fr-FR" baseline="30000" dirty="0"/>
              <a:t>e</a:t>
            </a:r>
            <a:r>
              <a:rPr lang="fr-FR" dirty="0"/>
              <a:t> tour: résultats des affectations (fin juin): remise des notifications d’affectation (consultation des résultats d’affectation en ligne espace </a:t>
            </a:r>
            <a:r>
              <a:rPr lang="fr-FR" dirty="0" err="1"/>
              <a:t>téléservices</a:t>
            </a:r>
            <a:r>
              <a:rPr lang="fr-FR" dirty="0"/>
              <a:t>/</a:t>
            </a:r>
            <a:r>
              <a:rPr lang="fr-FR" altLang="fr-FR" dirty="0" err="1">
                <a:latin typeface="Roboto"/>
              </a:rPr>
              <a:t>Educonnect</a:t>
            </a:r>
            <a:r>
              <a:rPr lang="fr-FR" dirty="0"/>
              <a:t>).</a:t>
            </a:r>
          </a:p>
        </p:txBody>
      </p:sp>
      <p:sp>
        <p:nvSpPr>
          <p:cNvPr id="38918" name="Rectangle 3"/>
          <p:cNvSpPr>
            <a:spLocks noChangeArrowheads="1"/>
          </p:cNvSpPr>
          <p:nvPr/>
        </p:nvSpPr>
        <p:spPr bwMode="auto">
          <a:xfrm>
            <a:off x="1847851" y="5546726"/>
            <a:ext cx="84613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r>
              <a:rPr lang="fr-FR" altLang="fr-FR" sz="2400">
                <a:sym typeface="Wingdings" panose="05000000000000000000" pitchFamily="2" charset="2"/>
              </a:rPr>
              <a:t> Inscription administrative à réaliser dans le lycée concerné début juillet (pour garder sa place!)</a:t>
            </a:r>
            <a:endParaRPr lang="fr-FR" altLang="fr-FR" sz="2400"/>
          </a:p>
        </p:txBody>
      </p:sp>
    </p:spTree>
    <p:extLst>
      <p:ext uri="{BB962C8B-B14F-4D97-AF65-F5344CB8AC3E}">
        <p14:creationId xmlns:p14="http://schemas.microsoft.com/office/powerpoint/2010/main" val="355271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stomShape 2">
            <a:extLst>
              <a:ext uri="{FF2B5EF4-FFF2-40B4-BE49-F238E27FC236}">
                <a16:creationId xmlns:a16="http://schemas.microsoft.com/office/drawing/2014/main" id="{49DBE710-D6F4-4DCC-9571-F7CD93E44B36}"/>
              </a:ext>
            </a:extLst>
          </p:cNvPr>
          <p:cNvSpPr txBox="1">
            <a:spLocks/>
          </p:cNvSpPr>
          <p:nvPr/>
        </p:nvSpPr>
        <p:spPr>
          <a:xfrm>
            <a:off x="3575720" y="224438"/>
            <a:ext cx="6733464" cy="972315"/>
          </a:xfrm>
          <a:prstGeom prst="flowChartAlternateProcess">
            <a:avLst/>
          </a:prstGeom>
          <a:solidFill>
            <a:srgbClr val="1F497D">
              <a:lumMod val="60000"/>
              <a:lumOff val="40000"/>
            </a:srgbClr>
          </a:solidFill>
          <a:ln w="19080">
            <a:solidFill>
              <a:srgbClr val="00B050"/>
            </a:solidFill>
            <a:miter/>
          </a:ln>
        </p:spPr>
        <p:txBody>
          <a:bodyPr lIns="36720" tIns="36720" rIns="36720" bIns="36720"/>
          <a:lstStyle>
            <a:defPPr marR="0" lvl="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1pPr>
            <a:lvl2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4572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9144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13716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18288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fontAlgn="auto" hangingPunct="1">
              <a:spcAft>
                <a:spcPts val="0"/>
              </a:spcAft>
              <a:defRPr/>
            </a:pPr>
            <a:r>
              <a:rPr lang="fr-FR" sz="3600" b="1" kern="0" dirty="0">
                <a:ln w="10160">
                  <a:solidFill>
                    <a:schemeClr val="accent5"/>
                  </a:solidFill>
                  <a:prstDash val="solid"/>
                </a:ln>
                <a:solidFill>
                  <a:srgbClr val="FFFFFF"/>
                </a:solidFill>
                <a:effectLst>
                  <a:outerShdw blurRad="38100" dist="22860" dir="5400000" algn="tl" rotWithShape="0">
                    <a:srgbClr val="000000">
                      <a:alpha val="30000"/>
                    </a:srgbClr>
                  </a:outerShdw>
                </a:effectLst>
              </a:rPr>
              <a:t>Dérogation et cas particuliers</a:t>
            </a:r>
          </a:p>
        </p:txBody>
      </p:sp>
      <p:sp>
        <p:nvSpPr>
          <p:cNvPr id="5" name="Rectangle 4"/>
          <p:cNvSpPr/>
          <p:nvPr/>
        </p:nvSpPr>
        <p:spPr>
          <a:xfrm>
            <a:off x="1774825" y="1346201"/>
            <a:ext cx="8534400" cy="5402263"/>
          </a:xfrm>
          <a:prstGeom prst="rect">
            <a:avLst/>
          </a:prstGeom>
        </p:spPr>
        <p:txBody>
          <a:bodyPr>
            <a:spAutoFit/>
          </a:bodyPr>
          <a:lstStyle/>
          <a:p>
            <a:pPr>
              <a:defRPr/>
            </a:pPr>
            <a:r>
              <a:rPr lang="fr-FR" sz="1500" b="1" dirty="0"/>
              <a:t>Demande de dérogation</a:t>
            </a:r>
            <a:r>
              <a:rPr lang="fr-FR" sz="1500" dirty="0"/>
              <a:t>: il est possible de formuler des vœux dans un établissement autre que celui du secteur géographique, néanmoins cette procédure est soumise à quelques critères :</a:t>
            </a:r>
          </a:p>
          <a:p>
            <a:pPr marL="285750" indent="-285750">
              <a:buFontTx/>
              <a:buChar char="-"/>
              <a:defRPr/>
            </a:pPr>
            <a:r>
              <a:rPr lang="fr-FR" altLang="fr-FR" sz="1500" dirty="0"/>
              <a:t>é</a:t>
            </a:r>
            <a:r>
              <a:rPr lang="fr-FR" altLang="fr-FR" sz="1500" dirty="0">
                <a:latin typeface="Roboto"/>
              </a:rPr>
              <a:t>l</a:t>
            </a:r>
            <a:r>
              <a:rPr lang="fr-FR" altLang="fr-FR" sz="1500" dirty="0"/>
              <a:t>è</a:t>
            </a:r>
            <a:r>
              <a:rPr lang="fr-FR" altLang="fr-FR" sz="1500" dirty="0">
                <a:latin typeface="Roboto"/>
              </a:rPr>
              <a:t>ve souffrant d'un handicap</a:t>
            </a:r>
            <a:r>
              <a:rPr lang="fr-FR" altLang="fr-FR" sz="1500" dirty="0"/>
              <a:t> </a:t>
            </a:r>
            <a:r>
              <a:rPr lang="fr-FR" altLang="fr-FR" sz="1500" dirty="0">
                <a:latin typeface="Roboto"/>
              </a:rPr>
              <a:t>: la priorit</a:t>
            </a:r>
            <a:r>
              <a:rPr lang="fr-FR" altLang="fr-FR" sz="1500" dirty="0"/>
              <a:t>é</a:t>
            </a:r>
            <a:r>
              <a:rPr lang="fr-FR" altLang="fr-FR" sz="1500" dirty="0">
                <a:latin typeface="Roboto"/>
              </a:rPr>
              <a:t> est absolue</a:t>
            </a:r>
          </a:p>
          <a:p>
            <a:pPr marL="285750" indent="-285750">
              <a:buFontTx/>
              <a:buChar char="-"/>
              <a:defRPr/>
            </a:pPr>
            <a:r>
              <a:rPr lang="fr-FR" altLang="fr-FR" sz="1500" dirty="0"/>
              <a:t>é</a:t>
            </a:r>
            <a:r>
              <a:rPr lang="fr-FR" altLang="fr-FR" sz="1500" dirty="0">
                <a:latin typeface="Roboto"/>
              </a:rPr>
              <a:t>l</a:t>
            </a:r>
            <a:r>
              <a:rPr lang="fr-FR" altLang="fr-FR" sz="1500" dirty="0"/>
              <a:t>è</a:t>
            </a:r>
            <a:r>
              <a:rPr lang="fr-FR" altLang="fr-FR" sz="1500" dirty="0">
                <a:latin typeface="Roboto"/>
              </a:rPr>
              <a:t>ve b</a:t>
            </a:r>
            <a:r>
              <a:rPr lang="fr-FR" altLang="fr-FR" sz="1500" dirty="0"/>
              <a:t>é</a:t>
            </a:r>
            <a:r>
              <a:rPr lang="fr-FR" altLang="fr-FR" sz="1500" dirty="0">
                <a:latin typeface="Roboto"/>
              </a:rPr>
              <a:t>n</a:t>
            </a:r>
            <a:r>
              <a:rPr lang="fr-FR" altLang="fr-FR" sz="1500" dirty="0"/>
              <a:t>é</a:t>
            </a:r>
            <a:r>
              <a:rPr lang="fr-FR" altLang="fr-FR" sz="1500" dirty="0">
                <a:latin typeface="Roboto"/>
              </a:rPr>
              <a:t>ficiant d'une prise en charge m</a:t>
            </a:r>
            <a:r>
              <a:rPr lang="fr-FR" altLang="fr-FR" sz="1500" dirty="0"/>
              <a:t>é</a:t>
            </a:r>
            <a:r>
              <a:rPr lang="fr-FR" altLang="fr-FR" sz="1500" dirty="0">
                <a:latin typeface="Roboto"/>
              </a:rPr>
              <a:t>dicale importante </a:t>
            </a:r>
            <a:r>
              <a:rPr lang="fr-FR" altLang="fr-FR" sz="1500" dirty="0"/>
              <a:t>à</a:t>
            </a:r>
            <a:r>
              <a:rPr lang="fr-FR" altLang="fr-FR" sz="1500" dirty="0">
                <a:latin typeface="Roboto"/>
              </a:rPr>
              <a:t> proximit</a:t>
            </a:r>
            <a:r>
              <a:rPr lang="fr-FR" altLang="fr-FR" sz="1500" dirty="0"/>
              <a:t>é</a:t>
            </a:r>
            <a:r>
              <a:rPr lang="fr-FR" altLang="fr-FR" sz="1500" dirty="0">
                <a:latin typeface="Roboto"/>
              </a:rPr>
              <a:t> de l'</a:t>
            </a:r>
            <a:r>
              <a:rPr lang="fr-FR" altLang="fr-FR" sz="1500" dirty="0"/>
              <a:t>é</a:t>
            </a:r>
            <a:r>
              <a:rPr lang="fr-FR" altLang="fr-FR" sz="1500" dirty="0">
                <a:latin typeface="Roboto"/>
              </a:rPr>
              <a:t>tablissement demand</a:t>
            </a:r>
            <a:r>
              <a:rPr lang="fr-FR" altLang="fr-FR" sz="1500" dirty="0"/>
              <a:t>é</a:t>
            </a:r>
            <a:endParaRPr lang="fr-FR" altLang="fr-FR" sz="1500" dirty="0">
              <a:latin typeface="Roboto"/>
            </a:endParaRPr>
          </a:p>
          <a:p>
            <a:pPr marL="285750" indent="-285750">
              <a:buFontTx/>
              <a:buChar char="-"/>
              <a:defRPr/>
            </a:pPr>
            <a:r>
              <a:rPr lang="fr-FR" altLang="fr-FR" sz="1500" dirty="0"/>
              <a:t>é</a:t>
            </a:r>
            <a:r>
              <a:rPr lang="fr-FR" altLang="fr-FR" sz="1500" dirty="0">
                <a:latin typeface="Roboto"/>
              </a:rPr>
              <a:t>l</a:t>
            </a:r>
            <a:r>
              <a:rPr lang="fr-FR" altLang="fr-FR" sz="1500" dirty="0"/>
              <a:t>è</a:t>
            </a:r>
            <a:r>
              <a:rPr lang="fr-FR" altLang="fr-FR" sz="1500" dirty="0">
                <a:latin typeface="Roboto"/>
              </a:rPr>
              <a:t>ve boursier au m</a:t>
            </a:r>
            <a:r>
              <a:rPr lang="fr-FR" altLang="fr-FR" sz="1500" dirty="0"/>
              <a:t>é</a:t>
            </a:r>
            <a:r>
              <a:rPr lang="fr-FR" altLang="fr-FR" sz="1500" dirty="0">
                <a:latin typeface="Roboto"/>
              </a:rPr>
              <a:t>rite ou boursier sur crit</a:t>
            </a:r>
            <a:r>
              <a:rPr lang="fr-FR" altLang="fr-FR" sz="1500" dirty="0"/>
              <a:t>è</a:t>
            </a:r>
            <a:r>
              <a:rPr lang="fr-FR" altLang="fr-FR" sz="1500" dirty="0">
                <a:latin typeface="Roboto"/>
              </a:rPr>
              <a:t>res sociaux</a:t>
            </a:r>
          </a:p>
          <a:p>
            <a:pPr marL="285750" indent="-285750">
              <a:buFontTx/>
              <a:buChar char="-"/>
              <a:defRPr/>
            </a:pPr>
            <a:r>
              <a:rPr lang="fr-FR" altLang="fr-FR" sz="1500" dirty="0"/>
              <a:t>é</a:t>
            </a:r>
            <a:r>
              <a:rPr lang="fr-FR" altLang="fr-FR" sz="1500" dirty="0">
                <a:latin typeface="Roboto"/>
              </a:rPr>
              <a:t>l</a:t>
            </a:r>
            <a:r>
              <a:rPr lang="fr-FR" altLang="fr-FR" sz="1500" dirty="0"/>
              <a:t>è</a:t>
            </a:r>
            <a:r>
              <a:rPr lang="fr-FR" altLang="fr-FR" sz="1500" dirty="0">
                <a:latin typeface="Roboto"/>
              </a:rPr>
              <a:t>ve dont un fr</a:t>
            </a:r>
            <a:r>
              <a:rPr lang="fr-FR" altLang="fr-FR" sz="1500" dirty="0"/>
              <a:t>è</a:t>
            </a:r>
            <a:r>
              <a:rPr lang="fr-FR" altLang="fr-FR" sz="1500" dirty="0">
                <a:latin typeface="Roboto"/>
              </a:rPr>
              <a:t>re ou une s</a:t>
            </a:r>
            <a:r>
              <a:rPr lang="fr-FR" altLang="fr-FR" sz="1500" dirty="0"/>
              <a:t>œ</a:t>
            </a:r>
            <a:r>
              <a:rPr lang="fr-FR" altLang="fr-FR" sz="1500" dirty="0">
                <a:latin typeface="Roboto"/>
              </a:rPr>
              <a:t>ur est d</a:t>
            </a:r>
            <a:r>
              <a:rPr lang="fr-FR" altLang="fr-FR" sz="1500" dirty="0"/>
              <a:t>é</a:t>
            </a:r>
            <a:r>
              <a:rPr lang="fr-FR" altLang="fr-FR" sz="1500" dirty="0">
                <a:latin typeface="Roboto"/>
              </a:rPr>
              <a:t>j</a:t>
            </a:r>
            <a:r>
              <a:rPr lang="fr-FR" altLang="fr-FR" sz="1500" dirty="0"/>
              <a:t>à</a:t>
            </a:r>
            <a:r>
              <a:rPr lang="fr-FR" altLang="fr-FR" sz="1500" dirty="0">
                <a:latin typeface="Roboto"/>
              </a:rPr>
              <a:t> scolaris</a:t>
            </a:r>
            <a:r>
              <a:rPr lang="fr-FR" altLang="fr-FR" sz="1500" dirty="0"/>
              <a:t>é</a:t>
            </a:r>
            <a:r>
              <a:rPr lang="fr-FR" altLang="fr-FR" sz="1500" dirty="0">
                <a:latin typeface="Roboto"/>
              </a:rPr>
              <a:t>(e) dans l'</a:t>
            </a:r>
            <a:r>
              <a:rPr lang="fr-FR" altLang="fr-FR" sz="1500" dirty="0"/>
              <a:t>é</a:t>
            </a:r>
            <a:r>
              <a:rPr lang="fr-FR" altLang="fr-FR" sz="1500" dirty="0">
                <a:latin typeface="Roboto"/>
              </a:rPr>
              <a:t>tablissement demand</a:t>
            </a:r>
            <a:r>
              <a:rPr lang="fr-FR" altLang="fr-FR" sz="1500" dirty="0"/>
              <a:t>é</a:t>
            </a:r>
            <a:endParaRPr lang="fr-FR" altLang="fr-FR" sz="1500" dirty="0">
              <a:latin typeface="Roboto"/>
            </a:endParaRPr>
          </a:p>
          <a:p>
            <a:pPr marL="285750" indent="-285750">
              <a:buFontTx/>
              <a:buChar char="-"/>
              <a:defRPr/>
            </a:pPr>
            <a:r>
              <a:rPr lang="fr-FR" altLang="fr-FR" sz="1500" dirty="0"/>
              <a:t>é</a:t>
            </a:r>
            <a:r>
              <a:rPr lang="fr-FR" altLang="fr-FR" sz="1500" dirty="0">
                <a:latin typeface="Roboto"/>
              </a:rPr>
              <a:t>l</a:t>
            </a:r>
            <a:r>
              <a:rPr lang="fr-FR" altLang="fr-FR" sz="1500" dirty="0"/>
              <a:t>è</a:t>
            </a:r>
            <a:r>
              <a:rPr lang="fr-FR" altLang="fr-FR" sz="1500" dirty="0">
                <a:latin typeface="Roboto"/>
              </a:rPr>
              <a:t>ve dont le domicile est situ</a:t>
            </a:r>
            <a:r>
              <a:rPr lang="fr-FR" altLang="fr-FR" sz="1500" dirty="0"/>
              <a:t>é</a:t>
            </a:r>
            <a:r>
              <a:rPr lang="fr-FR" altLang="fr-FR" sz="1500" dirty="0">
                <a:latin typeface="Roboto"/>
              </a:rPr>
              <a:t> en limite de secteur et proche de l'</a:t>
            </a:r>
            <a:r>
              <a:rPr lang="fr-FR" altLang="fr-FR" sz="1500" dirty="0"/>
              <a:t>é</a:t>
            </a:r>
            <a:r>
              <a:rPr lang="fr-FR" altLang="fr-FR" sz="1500" dirty="0">
                <a:latin typeface="Roboto"/>
              </a:rPr>
              <a:t>tablissement souhait</a:t>
            </a:r>
            <a:r>
              <a:rPr lang="fr-FR" altLang="fr-FR" sz="1500" dirty="0"/>
              <a:t>é</a:t>
            </a:r>
            <a:endParaRPr lang="fr-FR" altLang="fr-FR" sz="1500" dirty="0">
              <a:latin typeface="Roboto"/>
            </a:endParaRPr>
          </a:p>
          <a:p>
            <a:pPr marL="285750" indent="-285750">
              <a:buFontTx/>
              <a:buChar char="-"/>
              <a:defRPr/>
            </a:pPr>
            <a:r>
              <a:rPr lang="fr-FR" altLang="fr-FR" sz="1500" dirty="0"/>
              <a:t>é</a:t>
            </a:r>
            <a:r>
              <a:rPr lang="fr-FR" altLang="fr-FR" sz="1500" dirty="0">
                <a:latin typeface="Roboto"/>
              </a:rPr>
              <a:t>l</a:t>
            </a:r>
            <a:r>
              <a:rPr lang="fr-FR" altLang="fr-FR" sz="1500" dirty="0"/>
              <a:t>è</a:t>
            </a:r>
            <a:r>
              <a:rPr lang="fr-FR" altLang="fr-FR" sz="1500" dirty="0">
                <a:latin typeface="Roboto"/>
              </a:rPr>
              <a:t>ve devant suivre un parcours scolaire particulier </a:t>
            </a:r>
          </a:p>
          <a:p>
            <a:pPr marL="285750" indent="-285750">
              <a:buFontTx/>
              <a:buChar char="-"/>
              <a:defRPr/>
            </a:pPr>
            <a:r>
              <a:rPr lang="fr-FR" altLang="fr-FR" sz="1500" dirty="0">
                <a:latin typeface="Roboto"/>
              </a:rPr>
              <a:t>Autres motifs : (le dossier scolaire est donc essentiel)</a:t>
            </a:r>
          </a:p>
          <a:p>
            <a:pPr>
              <a:defRPr/>
            </a:pPr>
            <a:endParaRPr lang="fr-FR" altLang="fr-FR" sz="1500" dirty="0">
              <a:latin typeface="Roboto"/>
            </a:endParaRPr>
          </a:p>
          <a:p>
            <a:pPr>
              <a:defRPr/>
            </a:pPr>
            <a:r>
              <a:rPr lang="fr-FR" altLang="fr-FR" sz="1500" b="1" dirty="0">
                <a:latin typeface="Roboto"/>
              </a:rPr>
              <a:t>Section européenne</a:t>
            </a:r>
            <a:r>
              <a:rPr lang="fr-FR" altLang="fr-FR" sz="1500" dirty="0">
                <a:latin typeface="Roboto"/>
              </a:rPr>
              <a:t>: Le critère principal d’affectation est le secteur géographique. Si nécessaire, les candidatures sont départagées selon les évaluations du LSU (Socle commun).</a:t>
            </a:r>
          </a:p>
          <a:p>
            <a:pPr>
              <a:defRPr/>
            </a:pPr>
            <a:endParaRPr lang="fr-FR" altLang="fr-FR" sz="1500" dirty="0">
              <a:latin typeface="Roboto"/>
            </a:endParaRPr>
          </a:p>
          <a:p>
            <a:pPr>
              <a:defRPr/>
            </a:pPr>
            <a:r>
              <a:rPr lang="fr-FR" altLang="fr-FR" sz="1500" b="1" dirty="0">
                <a:latin typeface="Roboto"/>
              </a:rPr>
              <a:t>Affectation en lycée avec LVC à faible diffusion</a:t>
            </a:r>
            <a:r>
              <a:rPr lang="fr-FR" altLang="fr-FR" sz="1500" dirty="0">
                <a:latin typeface="Roboto"/>
              </a:rPr>
              <a:t>: chinois, arabe, hébreu, japonais, russe, suédois</a:t>
            </a:r>
          </a:p>
          <a:p>
            <a:pPr>
              <a:defRPr/>
            </a:pPr>
            <a:r>
              <a:rPr lang="fr-FR" altLang="fr-FR" sz="1500" dirty="0">
                <a:latin typeface="Roboto"/>
              </a:rPr>
              <a:t>Critère dérogatoire. Les candidatures sont départagées selon des critères sociaux et les évaluations du LSU (Socle commun).</a:t>
            </a:r>
          </a:p>
          <a:p>
            <a:pPr>
              <a:defRPr/>
            </a:pPr>
            <a:endParaRPr lang="fr-FR" altLang="fr-FR" sz="1500" dirty="0">
              <a:latin typeface="Roboto"/>
            </a:endParaRPr>
          </a:p>
          <a:p>
            <a:pPr>
              <a:defRPr/>
            </a:pPr>
            <a:r>
              <a:rPr lang="fr-FR" altLang="fr-FR" sz="1500" b="1" dirty="0">
                <a:latin typeface="Roboto"/>
              </a:rPr>
              <a:t>Affectation en sections internationales ou </a:t>
            </a:r>
            <a:r>
              <a:rPr lang="fr-FR" altLang="fr-FR" sz="1500" b="1" dirty="0" err="1">
                <a:latin typeface="Roboto"/>
              </a:rPr>
              <a:t>bi-nationales</a:t>
            </a:r>
            <a:r>
              <a:rPr lang="fr-FR" altLang="fr-FR" sz="1500" b="1" dirty="0">
                <a:latin typeface="Roboto"/>
              </a:rPr>
              <a:t> (ESABAC, BACHIBAC, ABIBAC)</a:t>
            </a:r>
            <a:r>
              <a:rPr lang="fr-FR" altLang="fr-FR" sz="1500" dirty="0">
                <a:latin typeface="Roboto"/>
              </a:rPr>
              <a:t>:  Dossiers examinés par les établissements concernés avec une évaluation du niveau linguistique). Les candidatures sont départagées selon des critères sociaux et les évaluations du LSU (Socle commun).</a:t>
            </a:r>
            <a:endParaRPr lang="fr-FR" altLang="fr-FR" dirty="0">
              <a:latin typeface="Roboto"/>
            </a:endParaRPr>
          </a:p>
        </p:txBody>
      </p:sp>
      <p:pic>
        <p:nvPicPr>
          <p:cNvPr id="39940" name="Imag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7175" y="4764"/>
            <a:ext cx="1454150"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012944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stomShape 2">
            <a:extLst>
              <a:ext uri="{FF2B5EF4-FFF2-40B4-BE49-F238E27FC236}">
                <a16:creationId xmlns:a16="http://schemas.microsoft.com/office/drawing/2014/main" id="{49DBE710-D6F4-4DCC-9571-F7CD93E44B36}"/>
              </a:ext>
            </a:extLst>
          </p:cNvPr>
          <p:cNvSpPr txBox="1">
            <a:spLocks/>
          </p:cNvSpPr>
          <p:nvPr/>
        </p:nvSpPr>
        <p:spPr>
          <a:xfrm>
            <a:off x="3575720" y="224438"/>
            <a:ext cx="6733464" cy="684283"/>
          </a:xfrm>
          <a:prstGeom prst="flowChartAlternateProcess">
            <a:avLst/>
          </a:prstGeom>
          <a:solidFill>
            <a:srgbClr val="1F497D">
              <a:lumMod val="60000"/>
              <a:lumOff val="40000"/>
            </a:srgbClr>
          </a:solidFill>
          <a:ln w="19080">
            <a:solidFill>
              <a:srgbClr val="00B050"/>
            </a:solidFill>
            <a:miter/>
          </a:ln>
        </p:spPr>
        <p:txBody>
          <a:bodyPr lIns="36720" tIns="36720" rIns="36720" bIns="36720"/>
          <a:lstStyle>
            <a:defPPr marR="0" lvl="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1pPr>
            <a:lvl2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4572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9144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13716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18288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fontAlgn="auto" hangingPunct="1">
              <a:spcAft>
                <a:spcPts val="0"/>
              </a:spcAft>
              <a:defRPr/>
            </a:pPr>
            <a:r>
              <a:rPr lang="fr-FR" sz="3600" b="1" kern="0" dirty="0">
                <a:ln w="10160">
                  <a:solidFill>
                    <a:schemeClr val="accent5"/>
                  </a:solidFill>
                  <a:prstDash val="solid"/>
                </a:ln>
                <a:solidFill>
                  <a:srgbClr val="FFFFFF"/>
                </a:solidFill>
                <a:effectLst>
                  <a:outerShdw blurRad="38100" dist="22860" dir="5400000" algn="tl" rotWithShape="0">
                    <a:srgbClr val="000000">
                      <a:alpha val="30000"/>
                    </a:srgbClr>
                  </a:outerShdw>
                </a:effectLst>
              </a:rPr>
              <a:t>Cas particuliers et rappel</a:t>
            </a:r>
          </a:p>
        </p:txBody>
      </p:sp>
      <p:sp>
        <p:nvSpPr>
          <p:cNvPr id="5" name="Rectangle 4"/>
          <p:cNvSpPr/>
          <p:nvPr/>
        </p:nvSpPr>
        <p:spPr>
          <a:xfrm>
            <a:off x="1747838" y="1041401"/>
            <a:ext cx="8534400" cy="6186309"/>
          </a:xfrm>
          <a:prstGeom prst="rect">
            <a:avLst/>
          </a:prstGeom>
        </p:spPr>
        <p:txBody>
          <a:bodyPr>
            <a:spAutoFit/>
          </a:bodyPr>
          <a:lstStyle/>
          <a:p>
            <a:pPr>
              <a:defRPr/>
            </a:pPr>
            <a:r>
              <a:rPr lang="fr-FR" b="1" u="sng" dirty="0"/>
              <a:t>Formation particulières avec commissions:</a:t>
            </a:r>
          </a:p>
          <a:p>
            <a:pPr>
              <a:defRPr/>
            </a:pPr>
            <a:r>
              <a:rPr lang="fr-FR" altLang="fr-FR" sz="1400" b="1" dirty="0">
                <a:latin typeface="Roboto"/>
              </a:rPr>
              <a:t>PASS PRO, PASS AGRI et PASS CCD (Création et Culture Design): Certaines formations professionnelles sont soumises à une commission qui précède la décision d’orientation afin d’évaluer la motivation de chaque candidat.</a:t>
            </a:r>
            <a:endParaRPr lang="fr-FR" altLang="fr-FR" sz="1400" dirty="0">
              <a:latin typeface="Roboto"/>
            </a:endParaRPr>
          </a:p>
          <a:p>
            <a:pPr>
              <a:defRPr/>
            </a:pPr>
            <a:endParaRPr lang="fr-FR" altLang="fr-FR" dirty="0">
              <a:latin typeface="Roboto"/>
            </a:endParaRPr>
          </a:p>
          <a:p>
            <a:pPr algn="ctr">
              <a:defRPr/>
            </a:pPr>
            <a:r>
              <a:rPr lang="fr-FR" altLang="fr-FR" sz="1600" b="1" u="sng" dirty="0">
                <a:latin typeface="Roboto"/>
              </a:rPr>
              <a:t>Rappel du calendrier</a:t>
            </a:r>
          </a:p>
          <a:p>
            <a:pPr marL="285750" indent="-285750">
              <a:buFontTx/>
              <a:buChar char="-"/>
              <a:defRPr/>
            </a:pPr>
            <a:r>
              <a:rPr lang="fr-FR" altLang="fr-FR" sz="1600" dirty="0">
                <a:latin typeface="Roboto"/>
              </a:rPr>
              <a:t>Février – Mars 2021: </a:t>
            </a:r>
            <a:r>
              <a:rPr lang="fr-FR" altLang="fr-FR" sz="1600" b="1" dirty="0">
                <a:latin typeface="Roboto"/>
              </a:rPr>
              <a:t>saisie des vœux </a:t>
            </a:r>
            <a:r>
              <a:rPr lang="fr-FR" altLang="fr-FR" sz="1600" b="1" dirty="0" smtClean="0">
                <a:latin typeface="Roboto"/>
              </a:rPr>
              <a:t>d’orientation (voie d’orientation)</a:t>
            </a:r>
            <a:r>
              <a:rPr lang="fr-FR" altLang="fr-FR" sz="1600" dirty="0" smtClean="0">
                <a:latin typeface="Roboto"/>
              </a:rPr>
              <a:t> </a:t>
            </a:r>
            <a:r>
              <a:rPr lang="fr-FR" altLang="fr-FR" sz="1600" dirty="0">
                <a:latin typeface="Roboto"/>
              </a:rPr>
              <a:t>sur </a:t>
            </a:r>
            <a:r>
              <a:rPr lang="fr-FR" altLang="fr-FR" sz="1600" dirty="0" err="1">
                <a:latin typeface="Roboto"/>
              </a:rPr>
              <a:t>Téléservices</a:t>
            </a:r>
            <a:r>
              <a:rPr lang="fr-FR" altLang="fr-FR" sz="1600" dirty="0">
                <a:latin typeface="Roboto"/>
              </a:rPr>
              <a:t>/</a:t>
            </a:r>
            <a:r>
              <a:rPr lang="fr-FR" altLang="fr-FR" sz="1600" dirty="0" err="1">
                <a:latin typeface="Roboto"/>
              </a:rPr>
              <a:t>Educonnect</a:t>
            </a:r>
            <a:r>
              <a:rPr lang="fr-FR" altLang="fr-FR" sz="1600" dirty="0">
                <a:latin typeface="Roboto"/>
              </a:rPr>
              <a:t>.</a:t>
            </a:r>
          </a:p>
          <a:p>
            <a:pPr marL="285750" indent="-285750">
              <a:buFontTx/>
              <a:buChar char="-"/>
              <a:defRPr/>
            </a:pPr>
            <a:r>
              <a:rPr lang="fr-FR" altLang="fr-FR" sz="1600" dirty="0">
                <a:latin typeface="Roboto"/>
              </a:rPr>
              <a:t>Réponse du conseil de classe.</a:t>
            </a:r>
          </a:p>
          <a:p>
            <a:pPr marL="285750" indent="-285750">
              <a:buFontTx/>
              <a:buChar char="-"/>
              <a:defRPr/>
            </a:pPr>
            <a:r>
              <a:rPr lang="fr-FR" altLang="fr-FR" sz="1600" dirty="0">
                <a:latin typeface="Roboto"/>
              </a:rPr>
              <a:t>Fin mai-début juin 2021: </a:t>
            </a:r>
            <a:r>
              <a:rPr lang="fr-FR" altLang="fr-FR" sz="1600" b="1" dirty="0">
                <a:latin typeface="Roboto"/>
              </a:rPr>
              <a:t>Confirmation ou modification des vœux d’orientation </a:t>
            </a:r>
            <a:r>
              <a:rPr lang="fr-FR" altLang="fr-FR" sz="1600" b="1" dirty="0" smtClean="0">
                <a:latin typeface="Roboto"/>
              </a:rPr>
              <a:t>(+demandes d’affectation) </a:t>
            </a:r>
            <a:r>
              <a:rPr lang="fr-FR" altLang="fr-FR" sz="1600" dirty="0" smtClean="0">
                <a:latin typeface="Roboto"/>
              </a:rPr>
              <a:t>(</a:t>
            </a:r>
            <a:r>
              <a:rPr lang="fr-FR" altLang="fr-FR" sz="1600" dirty="0" err="1" smtClean="0">
                <a:latin typeface="Roboto"/>
              </a:rPr>
              <a:t>Téléservices</a:t>
            </a:r>
            <a:r>
              <a:rPr lang="fr-FR" altLang="fr-FR" sz="1600" dirty="0" smtClean="0">
                <a:latin typeface="Roboto"/>
              </a:rPr>
              <a:t>/</a:t>
            </a:r>
            <a:r>
              <a:rPr lang="fr-FR" altLang="fr-FR" sz="1600" dirty="0" err="1" smtClean="0">
                <a:latin typeface="Roboto"/>
              </a:rPr>
              <a:t>Educonnect</a:t>
            </a:r>
            <a:r>
              <a:rPr lang="fr-FR" altLang="fr-FR" sz="1600" dirty="0">
                <a:latin typeface="Roboto"/>
              </a:rPr>
              <a:t>).</a:t>
            </a:r>
          </a:p>
          <a:p>
            <a:pPr marL="285750" indent="-285750">
              <a:buFontTx/>
              <a:buChar char="-"/>
              <a:defRPr/>
            </a:pPr>
            <a:r>
              <a:rPr lang="fr-FR" altLang="fr-FR" sz="1600" dirty="0">
                <a:latin typeface="Roboto"/>
              </a:rPr>
              <a:t>Réponse du conseil de classe:</a:t>
            </a:r>
          </a:p>
          <a:p>
            <a:pPr>
              <a:defRPr/>
            </a:pPr>
            <a:r>
              <a:rPr lang="fr-FR" sz="1600" dirty="0"/>
              <a:t>	Si elle est conforme au choix de l’élève : la proposition d’orientation devient une décision d’orientation, notifiée par le chef d’établissement.</a:t>
            </a:r>
          </a:p>
          <a:p>
            <a:pPr>
              <a:defRPr/>
            </a:pPr>
            <a:endParaRPr lang="fr-FR" sz="1600" dirty="0"/>
          </a:p>
          <a:p>
            <a:pPr>
              <a:defRPr/>
            </a:pPr>
            <a:r>
              <a:rPr lang="fr-FR" sz="1600" dirty="0"/>
              <a:t>	Si elle est différente du choix de l’élève : le chef d’établissement prend la décision définitive après un entretien avec la famille permettant un ultime dialogue.</a:t>
            </a:r>
          </a:p>
          <a:p>
            <a:pPr>
              <a:defRPr/>
            </a:pPr>
            <a:endParaRPr lang="fr-FR" sz="1600" dirty="0"/>
          </a:p>
          <a:p>
            <a:pPr>
              <a:defRPr/>
            </a:pPr>
            <a:r>
              <a:rPr lang="fr-FR" sz="1600" dirty="0"/>
              <a:t>	Si le désaccord persiste après cette entrevue, la famille peut demander un recours (dans un délai de trois jours ouvrables suivant la décision prise par le chef d’établissement) auprès d’une commission d’appel qui statuera.</a:t>
            </a:r>
          </a:p>
          <a:p>
            <a:pPr>
              <a:defRPr/>
            </a:pPr>
            <a:r>
              <a:rPr lang="fr-FR" sz="1600" dirty="0"/>
              <a:t>	Le maintien dans la classe d'origine : il peut être demandé par la famille si le désaccord perdure à l'issue de l'entretien avec le chef d'établissement ou de la commission d'appel</a:t>
            </a:r>
          </a:p>
          <a:p>
            <a:pPr marL="742950" lvl="1" indent="-285750">
              <a:buFontTx/>
              <a:buChar char="-"/>
              <a:defRPr/>
            </a:pPr>
            <a:endParaRPr lang="fr-FR" altLang="fr-FR" dirty="0"/>
          </a:p>
        </p:txBody>
      </p:sp>
      <p:pic>
        <p:nvPicPr>
          <p:cNvPr id="40964" name="Imag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7175" y="4764"/>
            <a:ext cx="1454150"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887161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919617" y="2270524"/>
            <a:ext cx="9144000" cy="3074208"/>
          </a:xfrm>
        </p:spPr>
        <p:txBody>
          <a:bodyPr>
            <a:normAutofit fontScale="90000"/>
          </a:bodyPr>
          <a:lstStyle/>
          <a:p>
            <a:pPr algn="l"/>
            <a:r>
              <a:rPr lang="fr-FR" dirty="0" smtClean="0"/>
              <a:t>Rappel protocole sanitaire rentrée 2021</a:t>
            </a:r>
            <a:br>
              <a:rPr lang="fr-FR" dirty="0" smtClean="0"/>
            </a:br>
            <a:r>
              <a:rPr lang="fr-FR" dirty="0" smtClean="0"/>
              <a:t/>
            </a:r>
            <a:br>
              <a:rPr lang="fr-FR" dirty="0" smtClean="0"/>
            </a:br>
            <a:r>
              <a:rPr lang="fr-FR" sz="3600" dirty="0" smtClean="0"/>
              <a:t>- Port du masque et gel hydro-alcoolique</a:t>
            </a:r>
            <a:br>
              <a:rPr lang="fr-FR" sz="3600" dirty="0" smtClean="0"/>
            </a:br>
            <a:r>
              <a:rPr lang="fr-FR" sz="3600" dirty="0" smtClean="0"/>
              <a:t>- Sens de circulation et récréation par niveau</a:t>
            </a:r>
            <a:br>
              <a:rPr lang="fr-FR" sz="3600" dirty="0" smtClean="0"/>
            </a:br>
            <a:r>
              <a:rPr lang="fr-FR" sz="3600" dirty="0" smtClean="0"/>
              <a:t>- Maintien des salles de classe/professeurs</a:t>
            </a:r>
            <a:br>
              <a:rPr lang="fr-FR" sz="3600" dirty="0" smtClean="0"/>
            </a:br>
            <a:r>
              <a:rPr lang="fr-FR" sz="3600" dirty="0" smtClean="0"/>
              <a:t>- Service de Restauration: par classe pour le contact </a:t>
            </a:r>
            <a:r>
              <a:rPr lang="fr-FR" sz="3600" dirty="0" err="1" smtClean="0"/>
              <a:t>tracing</a:t>
            </a:r>
            <a:r>
              <a:rPr lang="fr-FR" sz="3600" dirty="0" smtClean="0"/>
              <a:t/>
            </a:r>
            <a:br>
              <a:rPr lang="fr-FR" sz="3600" dirty="0" smtClean="0"/>
            </a:br>
            <a:r>
              <a:rPr lang="fr-FR" sz="3600" dirty="0" smtClean="0"/>
              <a:t>Document élèves (illustration)</a:t>
            </a:r>
            <a:endParaRPr lang="fr-FR" sz="3600" dirty="0"/>
          </a:p>
        </p:txBody>
      </p:sp>
      <p:pic>
        <p:nvPicPr>
          <p:cNvPr id="5" name="Image 4"/>
          <p:cNvPicPr/>
          <p:nvPr/>
        </p:nvPicPr>
        <p:blipFill>
          <a:blip r:embed="rId2" cstate="print"/>
          <a:srcRect/>
          <a:stretch>
            <a:fillRect/>
          </a:stretch>
        </p:blipFill>
        <p:spPr bwMode="auto">
          <a:xfrm>
            <a:off x="10330746" y="268986"/>
            <a:ext cx="1050290" cy="732790"/>
          </a:xfrm>
          <a:prstGeom prst="rect">
            <a:avLst/>
          </a:prstGeom>
          <a:noFill/>
          <a:ln w="9525">
            <a:noFill/>
            <a:miter lim="800000"/>
            <a:headEnd/>
            <a:tailEnd/>
          </a:ln>
        </p:spPr>
      </p:pic>
      <p:pic>
        <p:nvPicPr>
          <p:cNvPr id="6" name="Imag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0986" y="300418"/>
            <a:ext cx="1332360" cy="987469"/>
          </a:xfrm>
          <a:prstGeom prst="rect">
            <a:avLst/>
          </a:prstGeom>
          <a:noFill/>
          <a:ln>
            <a:noFill/>
          </a:ln>
        </p:spPr>
      </p:pic>
      <p:sp>
        <p:nvSpPr>
          <p:cNvPr id="4" name="ZoneTexte 3"/>
          <p:cNvSpPr txBox="1"/>
          <p:nvPr/>
        </p:nvSpPr>
        <p:spPr>
          <a:xfrm>
            <a:off x="296215" y="3464324"/>
            <a:ext cx="2382592" cy="3139321"/>
          </a:xfrm>
          <a:prstGeom prst="rect">
            <a:avLst/>
          </a:prstGeom>
          <a:noFill/>
        </p:spPr>
        <p:txBody>
          <a:bodyPr wrap="square" rtlCol="0">
            <a:spAutoFit/>
          </a:bodyPr>
          <a:lstStyle/>
          <a:p>
            <a:pPr algn="just"/>
            <a:r>
              <a:rPr lang="fr-FR" dirty="0" smtClean="0"/>
              <a:t>Rappel: période de scolarisation à domicile si cas contact:</a:t>
            </a:r>
          </a:p>
          <a:p>
            <a:pPr marL="285750" indent="-285750" algn="just">
              <a:buFontTx/>
              <a:buChar char="-"/>
            </a:pPr>
            <a:r>
              <a:rPr lang="fr-FR" dirty="0" smtClean="0"/>
              <a:t>Cas contact sphère scolaire: 7 jours</a:t>
            </a:r>
          </a:p>
          <a:p>
            <a:pPr marL="285750" indent="-285750" algn="just">
              <a:buFontTx/>
              <a:buChar char="-"/>
            </a:pPr>
            <a:r>
              <a:rPr lang="fr-FR" dirty="0" smtClean="0"/>
              <a:t>Cas contact sphère privée: 17 jours</a:t>
            </a:r>
          </a:p>
          <a:p>
            <a:pPr marL="285750" indent="-285750" algn="just">
              <a:buFontTx/>
              <a:buChar char="-"/>
            </a:pPr>
            <a:r>
              <a:rPr lang="fr-FR" dirty="0" smtClean="0"/>
              <a:t>Cas positif: 10 jours d’isolement.</a:t>
            </a:r>
          </a:p>
          <a:p>
            <a:pPr algn="just"/>
            <a:r>
              <a:rPr lang="fr-FR" i="1" dirty="0" smtClean="0"/>
              <a:t>Source Ameli.fr</a:t>
            </a:r>
          </a:p>
          <a:p>
            <a:endParaRPr lang="fr-FR" dirty="0"/>
          </a:p>
        </p:txBody>
      </p:sp>
    </p:spTree>
    <p:extLst>
      <p:ext uri="{BB962C8B-B14F-4D97-AF65-F5344CB8AC3E}">
        <p14:creationId xmlns:p14="http://schemas.microsoft.com/office/powerpoint/2010/main" val="3629955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611682" y="3419018"/>
            <a:ext cx="9144000" cy="2387600"/>
          </a:xfrm>
        </p:spPr>
        <p:txBody>
          <a:bodyPr>
            <a:normAutofit fontScale="90000"/>
          </a:bodyPr>
          <a:lstStyle/>
          <a:p>
            <a:r>
              <a:rPr lang="fr-FR" dirty="0" smtClean="0"/>
              <a:t>Bilan rentrée </a:t>
            </a:r>
            <a:r>
              <a:rPr lang="fr-FR" dirty="0" smtClean="0"/>
              <a:t>2021</a:t>
            </a:r>
            <a:r>
              <a:rPr lang="fr-FR" dirty="0" smtClean="0"/>
              <a:t/>
            </a:r>
            <a:br>
              <a:rPr lang="fr-FR" dirty="0" smtClean="0"/>
            </a:br>
            <a:r>
              <a:rPr lang="fr-FR" sz="4400" dirty="0" smtClean="0"/>
              <a:t>- 36 professeurs</a:t>
            </a:r>
            <a:br>
              <a:rPr lang="fr-FR" sz="4400" dirty="0" smtClean="0"/>
            </a:br>
            <a:r>
              <a:rPr lang="fr-FR" sz="4400" dirty="0" smtClean="0"/>
              <a:t>- 503 élèves</a:t>
            </a:r>
            <a:br>
              <a:rPr lang="fr-FR" sz="4400" dirty="0" smtClean="0"/>
            </a:br>
            <a:r>
              <a:rPr lang="fr-FR" sz="4400" dirty="0" smtClean="0"/>
              <a:t>Principal: M. CARRE</a:t>
            </a:r>
            <a:br>
              <a:rPr lang="fr-FR" sz="4400" dirty="0" smtClean="0"/>
            </a:br>
            <a:r>
              <a:rPr lang="fr-FR" sz="4400" dirty="0" smtClean="0"/>
              <a:t>Adjointe gestionnaire: Mme ZADIGUE (assistée de Mme CLOUVEL)</a:t>
            </a:r>
            <a:br>
              <a:rPr lang="fr-FR" sz="4400" dirty="0" smtClean="0"/>
            </a:br>
            <a:r>
              <a:rPr lang="fr-FR" sz="4400" dirty="0" smtClean="0"/>
              <a:t>CPE: Mme BONINE et Mme BOUTELET</a:t>
            </a:r>
            <a:br>
              <a:rPr lang="fr-FR" sz="4400" dirty="0" smtClean="0"/>
            </a:br>
            <a:r>
              <a:rPr lang="fr-FR" sz="4400" dirty="0" smtClean="0"/>
              <a:t>- Une infirmière scolaire: Mme OURY</a:t>
            </a:r>
            <a:br>
              <a:rPr lang="fr-FR" sz="4400" dirty="0" smtClean="0"/>
            </a:br>
            <a:r>
              <a:rPr lang="fr-FR" sz="4400" dirty="0" smtClean="0"/>
              <a:t>- Un assistant social: M. SORO</a:t>
            </a:r>
            <a:br>
              <a:rPr lang="fr-FR" sz="4400" dirty="0" smtClean="0"/>
            </a:br>
            <a:endParaRPr lang="fr-FR" sz="4400" dirty="0"/>
          </a:p>
        </p:txBody>
      </p:sp>
      <p:sp>
        <p:nvSpPr>
          <p:cNvPr id="3" name="Sous-titre 2"/>
          <p:cNvSpPr>
            <a:spLocks noGrp="1"/>
          </p:cNvSpPr>
          <p:nvPr>
            <p:ph type="subTitle" idx="1"/>
          </p:nvPr>
        </p:nvSpPr>
        <p:spPr>
          <a:xfrm>
            <a:off x="1524000" y="5461347"/>
            <a:ext cx="9144000" cy="1124211"/>
          </a:xfrm>
        </p:spPr>
        <p:txBody>
          <a:bodyPr>
            <a:normAutofit fontScale="92500" lnSpcReduction="10000"/>
          </a:bodyPr>
          <a:lstStyle/>
          <a:p>
            <a:r>
              <a:rPr lang="fr-FR" sz="1400" dirty="0" smtClean="0"/>
              <a:t>Collège Isabelle </a:t>
            </a:r>
            <a:r>
              <a:rPr lang="fr-FR" sz="1400" dirty="0" err="1" smtClean="0"/>
              <a:t>Autissier</a:t>
            </a:r>
            <a:r>
              <a:rPr lang="fr-FR" sz="1400" dirty="0" smtClean="0"/>
              <a:t> </a:t>
            </a:r>
          </a:p>
          <a:p>
            <a:r>
              <a:rPr lang="fr-FR" sz="1400" dirty="0" smtClean="0"/>
              <a:t>HERBLAY sur SEINE</a:t>
            </a:r>
          </a:p>
          <a:p>
            <a:r>
              <a:rPr lang="fr-FR" sz="1400" dirty="0" smtClean="0"/>
              <a:t>1 rue Jacques Tati</a:t>
            </a:r>
          </a:p>
          <a:p>
            <a:r>
              <a:rPr lang="fr-FR" sz="1400" dirty="0" smtClean="0"/>
              <a:t>Ce.0952205f@ac-versailles.fr</a:t>
            </a:r>
            <a:endParaRPr lang="fr-FR" sz="1400" dirty="0"/>
          </a:p>
        </p:txBody>
      </p:sp>
      <p:pic>
        <p:nvPicPr>
          <p:cNvPr id="5" name="Image 4"/>
          <p:cNvPicPr/>
          <p:nvPr/>
        </p:nvPicPr>
        <p:blipFill>
          <a:blip r:embed="rId2" cstate="print"/>
          <a:srcRect/>
          <a:stretch>
            <a:fillRect/>
          </a:stretch>
        </p:blipFill>
        <p:spPr bwMode="auto">
          <a:xfrm>
            <a:off x="10330746" y="268986"/>
            <a:ext cx="1050290" cy="732790"/>
          </a:xfrm>
          <a:prstGeom prst="rect">
            <a:avLst/>
          </a:prstGeom>
          <a:noFill/>
          <a:ln w="9525">
            <a:noFill/>
            <a:miter lim="800000"/>
            <a:headEnd/>
            <a:tailEnd/>
          </a:ln>
        </p:spPr>
      </p:pic>
      <p:pic>
        <p:nvPicPr>
          <p:cNvPr id="6" name="Imag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319" y="550132"/>
            <a:ext cx="1454150"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129306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11891" y="2649462"/>
            <a:ext cx="9144000" cy="2387600"/>
          </a:xfrm>
        </p:spPr>
        <p:txBody>
          <a:bodyPr>
            <a:normAutofit fontScale="90000"/>
          </a:bodyPr>
          <a:lstStyle/>
          <a:p>
            <a:r>
              <a:rPr lang="fr-FR" dirty="0" smtClean="0"/>
              <a:t>Enjeux de l’année de troisième:</a:t>
            </a:r>
            <a:r>
              <a:rPr lang="fr-FR" sz="2200" dirty="0" smtClean="0"/>
              <a:t/>
            </a:r>
            <a:br>
              <a:rPr lang="fr-FR" sz="2200" dirty="0" smtClean="0"/>
            </a:br>
            <a:r>
              <a:rPr lang="fr-FR" sz="2200" dirty="0" smtClean="0"/>
              <a:t> - Orientation post-3ème </a:t>
            </a:r>
            <a:br>
              <a:rPr lang="fr-FR" sz="2200" dirty="0" smtClean="0"/>
            </a:br>
            <a:r>
              <a:rPr lang="fr-FR" sz="2200" dirty="0" smtClean="0"/>
              <a:t>- fin du cycle 4 avec bilan de fin de cycle et DNB</a:t>
            </a:r>
            <a:br>
              <a:rPr lang="fr-FR" sz="2200" dirty="0" smtClean="0"/>
            </a:br>
            <a:r>
              <a:rPr lang="fr-FR" sz="2200" dirty="0" smtClean="0"/>
              <a:t>- stage d’observation en entreprise (importance des signatures des conventions 30Hmax si – 15 ans/35h si +15 ans)</a:t>
            </a:r>
            <a:br>
              <a:rPr lang="fr-FR" sz="2200" dirty="0" smtClean="0"/>
            </a:br>
            <a:r>
              <a:rPr lang="fr-FR" sz="2200" dirty="0" smtClean="0"/>
              <a:t>- Accompagnement dans le travail personnel: dispositif « Devoirs faits »</a:t>
            </a:r>
            <a:br>
              <a:rPr lang="fr-FR" sz="2200" dirty="0" smtClean="0"/>
            </a:br>
            <a:r>
              <a:rPr lang="fr-FR" sz="2200" dirty="0" smtClean="0"/>
              <a:t>- Gestion retards, absences et respect du règlement intérieur</a:t>
            </a:r>
            <a:br>
              <a:rPr lang="fr-FR" sz="2200" dirty="0" smtClean="0"/>
            </a:br>
            <a:r>
              <a:rPr lang="fr-FR" sz="2200" dirty="0" smtClean="0"/>
              <a:t>- Campagne des bourses.</a:t>
            </a:r>
            <a:br>
              <a:rPr lang="fr-FR" sz="2200" dirty="0" smtClean="0"/>
            </a:br>
            <a:r>
              <a:rPr lang="fr-FR" sz="2200" dirty="0" smtClean="0"/>
              <a:t>- Resto collège</a:t>
            </a:r>
            <a:br>
              <a:rPr lang="fr-FR" sz="2200" dirty="0" smtClean="0"/>
            </a:br>
            <a:endParaRPr lang="fr-FR" dirty="0"/>
          </a:p>
        </p:txBody>
      </p:sp>
      <p:sp>
        <p:nvSpPr>
          <p:cNvPr id="3" name="Sous-titre 2"/>
          <p:cNvSpPr>
            <a:spLocks noGrp="1"/>
          </p:cNvSpPr>
          <p:nvPr>
            <p:ph type="subTitle" idx="1"/>
          </p:nvPr>
        </p:nvSpPr>
        <p:spPr>
          <a:xfrm>
            <a:off x="1524000" y="4929797"/>
            <a:ext cx="9144000" cy="1655762"/>
          </a:xfrm>
        </p:spPr>
        <p:txBody>
          <a:bodyPr>
            <a:normAutofit lnSpcReduction="10000"/>
          </a:bodyPr>
          <a:lstStyle/>
          <a:p>
            <a:r>
              <a:rPr lang="fr-FR" dirty="0" smtClean="0"/>
              <a:t>Collège Isabelle </a:t>
            </a:r>
            <a:r>
              <a:rPr lang="fr-FR" dirty="0" err="1" smtClean="0"/>
              <a:t>Autissier</a:t>
            </a:r>
            <a:r>
              <a:rPr lang="fr-FR" dirty="0" smtClean="0"/>
              <a:t> </a:t>
            </a:r>
          </a:p>
          <a:p>
            <a:r>
              <a:rPr lang="fr-FR" dirty="0" smtClean="0"/>
              <a:t>HERBLAY sur SEINE</a:t>
            </a:r>
          </a:p>
          <a:p>
            <a:r>
              <a:rPr lang="fr-FR" dirty="0" smtClean="0"/>
              <a:t>1 rue Jacques Tati</a:t>
            </a:r>
          </a:p>
          <a:p>
            <a:r>
              <a:rPr lang="fr-FR" dirty="0" smtClean="0"/>
              <a:t>Ce.0952205f@ac-versailles.fr</a:t>
            </a:r>
            <a:endParaRPr lang="fr-FR" dirty="0"/>
          </a:p>
        </p:txBody>
      </p:sp>
      <p:pic>
        <p:nvPicPr>
          <p:cNvPr id="5" name="Image 4"/>
          <p:cNvPicPr/>
          <p:nvPr/>
        </p:nvPicPr>
        <p:blipFill>
          <a:blip r:embed="rId2" cstate="print"/>
          <a:srcRect/>
          <a:stretch>
            <a:fillRect/>
          </a:stretch>
        </p:blipFill>
        <p:spPr bwMode="auto">
          <a:xfrm>
            <a:off x="10330746" y="268986"/>
            <a:ext cx="1050290" cy="732790"/>
          </a:xfrm>
          <a:prstGeom prst="rect">
            <a:avLst/>
          </a:prstGeom>
          <a:noFill/>
          <a:ln w="9525">
            <a:noFill/>
            <a:miter lim="800000"/>
            <a:headEnd/>
            <a:tailEnd/>
          </a:ln>
        </p:spPr>
      </p:pic>
      <p:pic>
        <p:nvPicPr>
          <p:cNvPr id="6" name="Imag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741" y="470689"/>
            <a:ext cx="1454150"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11565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027906"/>
            <a:ext cx="10515600" cy="1325563"/>
          </a:xfrm>
        </p:spPr>
        <p:txBody>
          <a:bodyPr/>
          <a:lstStyle/>
          <a:p>
            <a:r>
              <a:rPr lang="fr-FR" dirty="0" smtClean="0"/>
              <a:t>Socle commun de connaissances et de compétences</a:t>
            </a:r>
            <a:endParaRPr lang="fr-FR" dirty="0"/>
          </a:p>
        </p:txBody>
      </p:sp>
      <p:sp>
        <p:nvSpPr>
          <p:cNvPr id="3" name="Espace réservé du contenu 2"/>
          <p:cNvSpPr>
            <a:spLocks noGrp="1"/>
          </p:cNvSpPr>
          <p:nvPr>
            <p:ph idx="1"/>
          </p:nvPr>
        </p:nvSpPr>
        <p:spPr>
          <a:xfrm>
            <a:off x="838200" y="2289264"/>
            <a:ext cx="10515600" cy="4351338"/>
          </a:xfrm>
        </p:spPr>
        <p:txBody>
          <a:bodyPr>
            <a:normAutofit fontScale="92500" lnSpcReduction="20000"/>
          </a:bodyPr>
          <a:lstStyle/>
          <a:p>
            <a:pPr fontAlgn="base"/>
            <a:r>
              <a:rPr lang="fr-FR" b="1" dirty="0"/>
              <a:t>les langages pour penser et communiquer </a:t>
            </a:r>
            <a:r>
              <a:rPr lang="fr-FR" b="1" dirty="0" smtClean="0"/>
              <a:t>;</a:t>
            </a:r>
          </a:p>
          <a:p>
            <a:pPr lvl="1" fontAlgn="base"/>
            <a:r>
              <a:rPr lang="fr-FR" b="1" dirty="0"/>
              <a:t>comprendre, s'exprimer en utilisant la langue française à l'écrit et à l'oral ;</a:t>
            </a:r>
            <a:endParaRPr lang="fr-FR" dirty="0"/>
          </a:p>
          <a:p>
            <a:pPr lvl="1" fontAlgn="base"/>
            <a:r>
              <a:rPr lang="fr-FR" b="1" dirty="0"/>
              <a:t>comprendre, s'exprimer en utilisant une langue étrangère et, le cas échéant, une langue régionale (ou une deuxième langue étrangère) ;</a:t>
            </a:r>
            <a:endParaRPr lang="fr-FR" dirty="0"/>
          </a:p>
          <a:p>
            <a:pPr lvl="1" fontAlgn="base"/>
            <a:r>
              <a:rPr lang="fr-FR" b="1" dirty="0"/>
              <a:t>comprendre, s'exprimer en utilisant les langages mathématiques, scientifiques et informatiques ;</a:t>
            </a:r>
            <a:endParaRPr lang="fr-FR" dirty="0"/>
          </a:p>
          <a:p>
            <a:pPr lvl="1" fontAlgn="base"/>
            <a:r>
              <a:rPr lang="fr-FR" b="1" dirty="0"/>
              <a:t>comprendre, s'exprimer en utilisant les langages des arts et du corps.</a:t>
            </a:r>
            <a:endParaRPr lang="fr-FR" dirty="0"/>
          </a:p>
          <a:p>
            <a:pPr lvl="1" fontAlgn="base"/>
            <a:endParaRPr lang="fr-FR" dirty="0"/>
          </a:p>
          <a:p>
            <a:pPr fontAlgn="base"/>
            <a:r>
              <a:rPr lang="fr-FR" b="1" dirty="0"/>
              <a:t>les méthodes et outils pour apprendre ;</a:t>
            </a:r>
            <a:endParaRPr lang="fr-FR" dirty="0"/>
          </a:p>
          <a:p>
            <a:pPr fontAlgn="base"/>
            <a:r>
              <a:rPr lang="fr-FR" b="1" dirty="0"/>
              <a:t>la formation de la personne et du citoyen ;</a:t>
            </a:r>
            <a:endParaRPr lang="fr-FR" dirty="0"/>
          </a:p>
          <a:p>
            <a:pPr fontAlgn="base"/>
            <a:r>
              <a:rPr lang="fr-FR" b="1" dirty="0"/>
              <a:t>les systèmes naturels et les systèmes techniques ;</a:t>
            </a:r>
            <a:endParaRPr lang="fr-FR" dirty="0"/>
          </a:p>
          <a:p>
            <a:pPr fontAlgn="base"/>
            <a:r>
              <a:rPr lang="fr-FR" b="1" dirty="0"/>
              <a:t>les représentations du monde et l'activité humaine.</a:t>
            </a:r>
            <a:endParaRPr lang="fr-FR" dirty="0"/>
          </a:p>
          <a:p>
            <a:endParaRPr lang="fr-FR" dirty="0"/>
          </a:p>
        </p:txBody>
      </p:sp>
      <p:pic>
        <p:nvPicPr>
          <p:cNvPr id="4" name="Imag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2020" y="40437"/>
            <a:ext cx="1332360" cy="987469"/>
          </a:xfrm>
          <a:prstGeom prst="rect">
            <a:avLst/>
          </a:prstGeom>
          <a:noFill/>
          <a:ln>
            <a:noFill/>
          </a:ln>
        </p:spPr>
      </p:pic>
    </p:spTree>
    <p:extLst>
      <p:ext uri="{BB962C8B-B14F-4D97-AF65-F5344CB8AC3E}">
        <p14:creationId xmlns:p14="http://schemas.microsoft.com/office/powerpoint/2010/main" val="21830049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11891" y="2649462"/>
            <a:ext cx="9144000" cy="2387600"/>
          </a:xfrm>
        </p:spPr>
        <p:txBody>
          <a:bodyPr>
            <a:normAutofit fontScale="90000"/>
          </a:bodyPr>
          <a:lstStyle/>
          <a:p>
            <a:r>
              <a:rPr lang="fr-FR" sz="3600" b="1" dirty="0" smtClean="0"/>
              <a:t>Comprendre les enjeux de l’orientation en fin de Troisième</a:t>
            </a:r>
            <a:r>
              <a:rPr lang="fr-FR" sz="2200" dirty="0" smtClean="0"/>
              <a:t/>
            </a:r>
            <a:br>
              <a:rPr lang="fr-FR" sz="2200" dirty="0" smtClean="0"/>
            </a:br>
            <a:r>
              <a:rPr lang="fr-FR" sz="3100" dirty="0" smtClean="0"/>
              <a:t/>
            </a:r>
            <a:br>
              <a:rPr lang="fr-FR" sz="3100" dirty="0" smtClean="0"/>
            </a:br>
            <a:r>
              <a:rPr lang="fr-FR" sz="3100" dirty="0" smtClean="0"/>
              <a:t>- Une </a:t>
            </a:r>
            <a:r>
              <a:rPr lang="fr-FR" sz="3100" u="sng" dirty="0" smtClean="0"/>
              <a:t>procédure informatique </a:t>
            </a:r>
            <a:r>
              <a:rPr lang="fr-FR" sz="3100" u="sng" dirty="0" err="1" smtClean="0"/>
              <a:t>téléservices</a:t>
            </a:r>
            <a:r>
              <a:rPr lang="fr-FR" sz="3100" u="sng" dirty="0" smtClean="0"/>
              <a:t> </a:t>
            </a:r>
            <a:r>
              <a:rPr lang="fr-FR" sz="3100" dirty="0" smtClean="0"/>
              <a:t>(réunion en janvier et information lors du 2</a:t>
            </a:r>
            <a:r>
              <a:rPr lang="fr-FR" sz="3100" baseline="30000" dirty="0" smtClean="0"/>
              <a:t>ème</a:t>
            </a:r>
            <a:r>
              <a:rPr lang="fr-FR" sz="3100" dirty="0" smtClean="0"/>
              <a:t> trimestre</a:t>
            </a:r>
            <a:r>
              <a:rPr lang="fr-FR" sz="3100" dirty="0" smtClean="0"/>
              <a:t>), mais </a:t>
            </a:r>
            <a:r>
              <a:rPr lang="fr-FR" sz="3100" u="sng" dirty="0" smtClean="0"/>
              <a:t>maintien des demandes papiers</a:t>
            </a:r>
            <a:r>
              <a:rPr lang="fr-FR" sz="3100" dirty="0" smtClean="0"/>
              <a:t/>
            </a:r>
            <a:br>
              <a:rPr lang="fr-FR" sz="3100" dirty="0" smtClean="0"/>
            </a:br>
            <a:r>
              <a:rPr lang="fr-FR" sz="3100" dirty="0" smtClean="0"/>
              <a:t>- Un dialogue constant avec le professeur principal.</a:t>
            </a:r>
            <a:br>
              <a:rPr lang="fr-FR" sz="3100" dirty="0" smtClean="0"/>
            </a:br>
            <a:r>
              <a:rPr lang="fr-FR" sz="3100" dirty="0" smtClean="0"/>
              <a:t>- 2 procédures </a:t>
            </a:r>
            <a:r>
              <a:rPr lang="fr-FR" sz="3100" dirty="0" smtClean="0"/>
              <a:t>d’affectation </a:t>
            </a:r>
            <a:r>
              <a:rPr lang="fr-FR" sz="3100" dirty="0" smtClean="0"/>
              <a:t>différentes selon la 2</a:t>
            </a:r>
            <a:r>
              <a:rPr lang="fr-FR" sz="3100" baseline="30000" dirty="0" smtClean="0"/>
              <a:t>nde</a:t>
            </a:r>
            <a:r>
              <a:rPr lang="fr-FR" sz="3100" dirty="0" smtClean="0"/>
              <a:t> désirée.</a:t>
            </a:r>
            <a:br>
              <a:rPr lang="fr-FR" sz="3100" dirty="0" smtClean="0"/>
            </a:br>
            <a:endParaRPr lang="fr-FR" sz="3100" dirty="0"/>
          </a:p>
        </p:txBody>
      </p:sp>
      <p:sp>
        <p:nvSpPr>
          <p:cNvPr id="3" name="Sous-titre 2"/>
          <p:cNvSpPr>
            <a:spLocks noGrp="1"/>
          </p:cNvSpPr>
          <p:nvPr>
            <p:ph type="subTitle" idx="1"/>
          </p:nvPr>
        </p:nvSpPr>
        <p:spPr>
          <a:xfrm>
            <a:off x="1524000" y="5190185"/>
            <a:ext cx="9144000" cy="1395373"/>
          </a:xfrm>
        </p:spPr>
        <p:txBody>
          <a:bodyPr>
            <a:normAutofit/>
          </a:bodyPr>
          <a:lstStyle/>
          <a:p>
            <a:r>
              <a:rPr lang="fr-FR" sz="1600" dirty="0" smtClean="0"/>
              <a:t>Collège Isabelle </a:t>
            </a:r>
            <a:r>
              <a:rPr lang="fr-FR" sz="1600" dirty="0" err="1" smtClean="0"/>
              <a:t>Autissier</a:t>
            </a:r>
            <a:r>
              <a:rPr lang="fr-FR" sz="1600" dirty="0" smtClean="0"/>
              <a:t> </a:t>
            </a:r>
          </a:p>
          <a:p>
            <a:r>
              <a:rPr lang="fr-FR" sz="1600" dirty="0" smtClean="0"/>
              <a:t>HERBLAY sur SEINE</a:t>
            </a:r>
          </a:p>
          <a:p>
            <a:r>
              <a:rPr lang="fr-FR" sz="1600" dirty="0" smtClean="0"/>
              <a:t>1 rue Jacques Tati</a:t>
            </a:r>
          </a:p>
          <a:p>
            <a:r>
              <a:rPr lang="fr-FR" sz="1600" dirty="0" smtClean="0"/>
              <a:t>Ce.0952205f@ac-versailles.fr</a:t>
            </a:r>
            <a:endParaRPr lang="fr-FR" sz="1600" dirty="0"/>
          </a:p>
        </p:txBody>
      </p:sp>
      <p:pic>
        <p:nvPicPr>
          <p:cNvPr id="5" name="Image 4"/>
          <p:cNvPicPr/>
          <p:nvPr/>
        </p:nvPicPr>
        <p:blipFill>
          <a:blip r:embed="rId2" cstate="print"/>
          <a:srcRect/>
          <a:stretch>
            <a:fillRect/>
          </a:stretch>
        </p:blipFill>
        <p:spPr bwMode="auto">
          <a:xfrm>
            <a:off x="10330746" y="268986"/>
            <a:ext cx="1050290" cy="732790"/>
          </a:xfrm>
          <a:prstGeom prst="rect">
            <a:avLst/>
          </a:prstGeom>
          <a:noFill/>
          <a:ln w="9525">
            <a:noFill/>
            <a:miter lim="800000"/>
            <a:headEnd/>
            <a:tailEnd/>
          </a:ln>
        </p:spPr>
      </p:pic>
      <p:pic>
        <p:nvPicPr>
          <p:cNvPr id="6" name="Imag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5502" y="606007"/>
            <a:ext cx="1454150"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115652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Imag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7175" y="4764"/>
            <a:ext cx="1454150"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ustomShape 2">
            <a:extLst>
              <a:ext uri="{FF2B5EF4-FFF2-40B4-BE49-F238E27FC236}">
                <a16:creationId xmlns:a16="http://schemas.microsoft.com/office/drawing/2014/main" id="{49DBE710-D6F4-4DCC-9571-F7CD93E44B36}"/>
              </a:ext>
            </a:extLst>
          </p:cNvPr>
          <p:cNvSpPr txBox="1">
            <a:spLocks/>
          </p:cNvSpPr>
          <p:nvPr/>
        </p:nvSpPr>
        <p:spPr>
          <a:xfrm>
            <a:off x="3575720" y="224438"/>
            <a:ext cx="6733464" cy="972315"/>
          </a:xfrm>
          <a:prstGeom prst="flowChartAlternateProcess">
            <a:avLst/>
          </a:prstGeom>
          <a:solidFill>
            <a:srgbClr val="1F497D">
              <a:lumMod val="60000"/>
              <a:lumOff val="40000"/>
            </a:srgbClr>
          </a:solidFill>
          <a:ln w="19080">
            <a:solidFill>
              <a:srgbClr val="00B050"/>
            </a:solidFill>
            <a:miter/>
          </a:ln>
        </p:spPr>
        <p:txBody>
          <a:bodyPr lIns="36720" tIns="36720" rIns="36720" bIns="36720"/>
          <a:lstStyle>
            <a:defPPr marR="0" lvl="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1pPr>
            <a:lvl2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4572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9144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13716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18288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fontAlgn="auto" hangingPunct="1">
              <a:spcAft>
                <a:spcPts val="0"/>
              </a:spcAft>
              <a:defRPr/>
            </a:pPr>
            <a:r>
              <a:rPr lang="fr-FR" sz="3600" b="1" kern="0" dirty="0">
                <a:ln w="10160">
                  <a:solidFill>
                    <a:schemeClr val="accent5"/>
                  </a:solidFill>
                  <a:prstDash val="solid"/>
                </a:ln>
                <a:solidFill>
                  <a:srgbClr val="FFFFFF"/>
                </a:solidFill>
                <a:effectLst>
                  <a:outerShdw blurRad="38100" dist="22860" dir="5400000" algn="tl" rotWithShape="0">
                    <a:srgbClr val="000000">
                      <a:alpha val="30000"/>
                    </a:srgbClr>
                  </a:outerShdw>
                </a:effectLst>
              </a:rPr>
              <a:t>Les procédures d’orientation </a:t>
            </a:r>
          </a:p>
        </p:txBody>
      </p:sp>
      <p:pic>
        <p:nvPicPr>
          <p:cNvPr id="36868" name="Imag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09701" y="4184234"/>
            <a:ext cx="1085850" cy="108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ZoneTexte 4"/>
          <p:cNvSpPr txBox="1"/>
          <p:nvPr/>
        </p:nvSpPr>
        <p:spPr>
          <a:xfrm>
            <a:off x="2495551" y="2060576"/>
            <a:ext cx="7813675" cy="4247317"/>
          </a:xfrm>
          <a:prstGeom prst="rect">
            <a:avLst/>
          </a:prstGeom>
          <a:noFill/>
        </p:spPr>
        <p:txBody>
          <a:bodyPr>
            <a:spAutoFit/>
          </a:bodyPr>
          <a:lstStyle/>
          <a:p>
            <a:pPr>
              <a:defRPr/>
            </a:pPr>
            <a:r>
              <a:rPr lang="fr-FR" dirty="0"/>
              <a:t>En fin de Troisième, l’orientation s’organise de la manière suivante:</a:t>
            </a:r>
          </a:p>
          <a:p>
            <a:pPr marL="285750" indent="-285750">
              <a:buFontTx/>
              <a:buChar char="-"/>
              <a:defRPr/>
            </a:pPr>
            <a:r>
              <a:rPr lang="fr-FR" dirty="0">
                <a:solidFill>
                  <a:srgbClr val="0070C0"/>
                </a:solidFill>
              </a:rPr>
              <a:t>2</a:t>
            </a:r>
            <a:r>
              <a:rPr lang="fr-FR" baseline="30000" dirty="0">
                <a:solidFill>
                  <a:srgbClr val="0070C0"/>
                </a:solidFill>
              </a:rPr>
              <a:t>e</a:t>
            </a:r>
            <a:r>
              <a:rPr lang="fr-FR" dirty="0">
                <a:solidFill>
                  <a:srgbClr val="0070C0"/>
                </a:solidFill>
              </a:rPr>
              <a:t> trimestre</a:t>
            </a:r>
            <a:r>
              <a:rPr lang="fr-FR" dirty="0"/>
              <a:t>: formulation des vœux par les parents d’élèves sur l’espace </a:t>
            </a:r>
            <a:r>
              <a:rPr lang="fr-FR" dirty="0" err="1"/>
              <a:t>téléservices</a:t>
            </a:r>
            <a:r>
              <a:rPr lang="fr-FR" dirty="0"/>
              <a:t> (identifiants remis prochainement).</a:t>
            </a:r>
          </a:p>
          <a:p>
            <a:pPr marL="285750" indent="-285750">
              <a:buFontTx/>
              <a:buChar char="-"/>
              <a:defRPr/>
            </a:pPr>
            <a:r>
              <a:rPr lang="fr-FR" dirty="0"/>
              <a:t>Le conseil de classe émet un avis au regard des vœux formulés.</a:t>
            </a:r>
          </a:p>
          <a:p>
            <a:pPr marL="285750" indent="-285750">
              <a:buFontTx/>
              <a:buChar char="-"/>
              <a:defRPr/>
            </a:pPr>
            <a:r>
              <a:rPr lang="fr-FR" dirty="0">
                <a:solidFill>
                  <a:srgbClr val="00B050"/>
                </a:solidFill>
              </a:rPr>
              <a:t>3</a:t>
            </a:r>
            <a:r>
              <a:rPr lang="fr-FR" baseline="30000" dirty="0">
                <a:solidFill>
                  <a:srgbClr val="00B050"/>
                </a:solidFill>
              </a:rPr>
              <a:t>e</a:t>
            </a:r>
            <a:r>
              <a:rPr lang="fr-FR" dirty="0">
                <a:solidFill>
                  <a:srgbClr val="00B050"/>
                </a:solidFill>
              </a:rPr>
              <a:t> trimestre</a:t>
            </a:r>
            <a:r>
              <a:rPr lang="fr-FR" dirty="0"/>
              <a:t>: confirmation ou modification des vœux formulés par les parents d’élèves sur l’espace </a:t>
            </a:r>
            <a:r>
              <a:rPr lang="fr-FR" dirty="0" err="1"/>
              <a:t>téléservices</a:t>
            </a:r>
            <a:r>
              <a:rPr lang="fr-FR" dirty="0"/>
              <a:t>.</a:t>
            </a:r>
          </a:p>
          <a:p>
            <a:pPr marL="285750" indent="-285750">
              <a:buFontTx/>
              <a:buChar char="-"/>
              <a:defRPr/>
            </a:pPr>
            <a:r>
              <a:rPr lang="fr-FR" dirty="0"/>
              <a:t>Le conseil de classe émet un avis au regard des vœux formulés et guide le chef d’établissement dans la décision d’orientation décidée.</a:t>
            </a:r>
          </a:p>
          <a:p>
            <a:pPr marL="285750" indent="-285750">
              <a:buFontTx/>
              <a:buChar char="-"/>
              <a:defRPr/>
            </a:pPr>
            <a:endParaRPr lang="fr-FR" dirty="0"/>
          </a:p>
          <a:p>
            <a:pPr marL="1657350" lvl="3" indent="-285750">
              <a:buFontTx/>
              <a:buChar char="-"/>
              <a:defRPr/>
            </a:pPr>
            <a:r>
              <a:rPr lang="fr-FR" dirty="0"/>
              <a:t>Pour une demande de passage en 2GT : l’avis du conseil de classe et du chef d’établissement est souverain.</a:t>
            </a:r>
          </a:p>
          <a:p>
            <a:pPr marL="1657350" lvl="3" indent="-285750">
              <a:buFontTx/>
              <a:buChar char="-"/>
              <a:defRPr/>
            </a:pPr>
            <a:r>
              <a:rPr lang="fr-FR" dirty="0"/>
              <a:t>Pour une demande de passage en 2</a:t>
            </a:r>
            <a:r>
              <a:rPr lang="fr-FR" baseline="30000" dirty="0"/>
              <a:t>nde</a:t>
            </a:r>
            <a:r>
              <a:rPr lang="fr-FR" dirty="0"/>
              <a:t> Pro ou CAP : l’avis du conseil de classe est consultatif, la décision suit une procédure d’affectation </a:t>
            </a:r>
          </a:p>
          <a:p>
            <a:pPr marL="285750" indent="-285750">
              <a:buFontTx/>
              <a:buChar char="-"/>
              <a:defRPr/>
            </a:pPr>
            <a:endParaRPr lang="fr-FR" dirty="0"/>
          </a:p>
        </p:txBody>
      </p:sp>
    </p:spTree>
    <p:extLst>
      <p:ext uri="{BB962C8B-B14F-4D97-AF65-F5344CB8AC3E}">
        <p14:creationId xmlns:p14="http://schemas.microsoft.com/office/powerpoint/2010/main" val="16419819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cio.ac-amiens.fr/IMG/png/apres_la_3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48075" y="450851"/>
            <a:ext cx="6192838" cy="571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699" name="Imag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7175" y="4764"/>
            <a:ext cx="1454150"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254441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Imag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7175" y="4764"/>
            <a:ext cx="1454150"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ustomShape 2">
            <a:extLst>
              <a:ext uri="{FF2B5EF4-FFF2-40B4-BE49-F238E27FC236}">
                <a16:creationId xmlns:a16="http://schemas.microsoft.com/office/drawing/2014/main" id="{49DBE710-D6F4-4DCC-9571-F7CD93E44B36}"/>
              </a:ext>
            </a:extLst>
          </p:cNvPr>
          <p:cNvSpPr txBox="1">
            <a:spLocks/>
          </p:cNvSpPr>
          <p:nvPr/>
        </p:nvSpPr>
        <p:spPr>
          <a:xfrm>
            <a:off x="3575720" y="224438"/>
            <a:ext cx="6733464" cy="972315"/>
          </a:xfrm>
          <a:prstGeom prst="flowChartAlternateProcess">
            <a:avLst/>
          </a:prstGeom>
          <a:solidFill>
            <a:srgbClr val="1F497D">
              <a:lumMod val="60000"/>
              <a:lumOff val="40000"/>
            </a:srgbClr>
          </a:solidFill>
          <a:ln w="19080">
            <a:solidFill>
              <a:srgbClr val="00B050"/>
            </a:solidFill>
            <a:miter/>
          </a:ln>
        </p:spPr>
        <p:txBody>
          <a:bodyPr lIns="36720" tIns="36720" rIns="36720" bIns="36720"/>
          <a:lstStyle>
            <a:defPPr marR="0" lvl="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1pPr>
            <a:lvl2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4572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9144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13716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18288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fontAlgn="auto" hangingPunct="1">
              <a:spcAft>
                <a:spcPts val="0"/>
              </a:spcAft>
              <a:defRPr/>
            </a:pPr>
            <a:r>
              <a:rPr lang="fr-FR" sz="3600" b="1" kern="0" dirty="0">
                <a:ln w="10160">
                  <a:solidFill>
                    <a:schemeClr val="accent5"/>
                  </a:solidFill>
                  <a:prstDash val="solid"/>
                </a:ln>
                <a:solidFill>
                  <a:srgbClr val="FFFFFF"/>
                </a:solidFill>
                <a:effectLst>
                  <a:outerShdw blurRad="38100" dist="22860" dir="5400000" algn="tl" rotWithShape="0">
                    <a:srgbClr val="000000">
                      <a:alpha val="30000"/>
                    </a:srgbClr>
                  </a:outerShdw>
                </a:effectLst>
              </a:rPr>
              <a:t>Les procédures d’affectation </a:t>
            </a:r>
          </a:p>
        </p:txBody>
      </p:sp>
      <p:pic>
        <p:nvPicPr>
          <p:cNvPr id="37892" name="Imag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11325" y="1989138"/>
            <a:ext cx="1085850" cy="108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ZoneTexte 4"/>
          <p:cNvSpPr txBox="1"/>
          <p:nvPr/>
        </p:nvSpPr>
        <p:spPr>
          <a:xfrm>
            <a:off x="2424113" y="1628776"/>
            <a:ext cx="7632700" cy="4247317"/>
          </a:xfrm>
          <a:prstGeom prst="rect">
            <a:avLst/>
          </a:prstGeom>
          <a:noFill/>
        </p:spPr>
        <p:txBody>
          <a:bodyPr>
            <a:spAutoFit/>
          </a:bodyPr>
          <a:lstStyle/>
          <a:p>
            <a:pPr>
              <a:defRPr/>
            </a:pPr>
            <a:r>
              <a:rPr lang="fr-FR" dirty="0"/>
              <a:t>Affectation:</a:t>
            </a:r>
          </a:p>
          <a:p>
            <a:pPr marL="285750" indent="-285750">
              <a:buFontTx/>
              <a:buChar char="-"/>
              <a:defRPr/>
            </a:pPr>
            <a:r>
              <a:rPr lang="fr-FR" dirty="0"/>
              <a:t>Une règle: un vœu = une formation dans un établissement</a:t>
            </a:r>
          </a:p>
          <a:p>
            <a:pPr marL="742950" lvl="1" indent="-285750">
              <a:buFontTx/>
              <a:buChar char="-"/>
              <a:defRPr/>
            </a:pPr>
            <a:r>
              <a:rPr lang="fr-FR" dirty="0"/>
              <a:t>Ex : 2GT lycée Montesquieu Herblay sur Seine.</a:t>
            </a:r>
          </a:p>
          <a:p>
            <a:pPr marL="742950" lvl="1" indent="-285750">
              <a:buFontTx/>
              <a:buChar char="-"/>
              <a:defRPr/>
            </a:pPr>
            <a:endParaRPr lang="fr-FR" dirty="0"/>
          </a:p>
          <a:p>
            <a:pPr marL="742950" lvl="1" indent="-285750">
              <a:buFontTx/>
              <a:buChar char="-"/>
              <a:defRPr/>
            </a:pPr>
            <a:r>
              <a:rPr lang="fr-FR" dirty="0"/>
              <a:t>10 vœux possibles au sein de l’académie de Versailles et 5 vœux en dehors de l’académie.</a:t>
            </a:r>
          </a:p>
          <a:p>
            <a:pPr marL="742950" lvl="1" indent="-285750">
              <a:buFontTx/>
              <a:buChar char="-"/>
              <a:defRPr/>
            </a:pPr>
            <a:r>
              <a:rPr lang="fr-FR" dirty="0"/>
              <a:t>L’ordre des vœux est important, il traduit la motivation de l’élève.</a:t>
            </a:r>
          </a:p>
          <a:p>
            <a:pPr marL="742950" lvl="1" indent="-285750">
              <a:buFontTx/>
              <a:buChar char="-"/>
              <a:defRPr/>
            </a:pPr>
            <a:endParaRPr lang="fr-FR" dirty="0"/>
          </a:p>
          <a:p>
            <a:pPr marL="285750" indent="-285750">
              <a:buFontTx/>
              <a:buChar char="-"/>
              <a:defRPr/>
            </a:pPr>
            <a:r>
              <a:rPr lang="fr-FR" dirty="0"/>
              <a:t>Comment fonctionne la procédure </a:t>
            </a:r>
            <a:r>
              <a:rPr lang="fr-FR" dirty="0" err="1"/>
              <a:t>Affelnet</a:t>
            </a:r>
            <a:r>
              <a:rPr lang="fr-FR" dirty="0"/>
              <a:t> ?</a:t>
            </a:r>
          </a:p>
          <a:p>
            <a:pPr marL="742950" lvl="1" indent="-285750">
              <a:buFontTx/>
              <a:buChar char="-"/>
              <a:defRPr/>
            </a:pPr>
            <a:r>
              <a:rPr lang="fr-FR" dirty="0"/>
              <a:t>L’affectation répond à une logique simple: Faire correspondre les places disponibles aux demandes des élèves. En cas de demandes trop importantes, une logique de concurrence entre les candidats s’instaure.</a:t>
            </a:r>
          </a:p>
          <a:p>
            <a:pPr marL="742950" lvl="1" indent="-285750">
              <a:buFontTx/>
              <a:buChar char="-"/>
              <a:defRPr/>
            </a:pPr>
            <a:r>
              <a:rPr lang="fr-FR" dirty="0"/>
              <a:t>Pour les demandes de 2GT, il est important de formuler dans sa fiche de vœux ses lycées de secteur (pour le collège </a:t>
            </a:r>
            <a:r>
              <a:rPr lang="fr-FR" dirty="0" err="1"/>
              <a:t>Autissier</a:t>
            </a:r>
            <a:r>
              <a:rPr lang="fr-FR" dirty="0"/>
              <a:t>, Lycée Montesquieu</a:t>
            </a:r>
            <a:r>
              <a:rPr lang="fr-FR" dirty="0" smtClean="0"/>
              <a:t>). Attention à vérifier le lycée de secteur! </a:t>
            </a:r>
            <a:endParaRPr lang="fr-FR" dirty="0"/>
          </a:p>
        </p:txBody>
      </p:sp>
    </p:spTree>
    <p:extLst>
      <p:ext uri="{BB962C8B-B14F-4D97-AF65-F5344CB8AC3E}">
        <p14:creationId xmlns:p14="http://schemas.microsoft.com/office/powerpoint/2010/main" val="4173357601"/>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602</TotalTime>
  <Words>642</Words>
  <Application>Microsoft Office PowerPoint</Application>
  <PresentationFormat>Grand écran</PresentationFormat>
  <Paragraphs>98</Paragraphs>
  <Slides>12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12</vt:i4>
      </vt:variant>
    </vt:vector>
  </HeadingPairs>
  <TitlesOfParts>
    <vt:vector size="18" baseType="lpstr">
      <vt:lpstr>Arial</vt:lpstr>
      <vt:lpstr>Calibri</vt:lpstr>
      <vt:lpstr>Calibri Light</vt:lpstr>
      <vt:lpstr>Roboto</vt:lpstr>
      <vt:lpstr>Wingdings</vt:lpstr>
      <vt:lpstr>Thème Office</vt:lpstr>
      <vt:lpstr>Soirée information parents d’élèves de troisième</vt:lpstr>
      <vt:lpstr>Rappel protocole sanitaire rentrée 2021  - Port du masque et gel hydro-alcoolique - Sens de circulation et récréation par niveau - Maintien des salles de classe/professeurs - Service de Restauration: par classe pour le contact tracing Document élèves (illustration)</vt:lpstr>
      <vt:lpstr>Bilan rentrée 2021 - 36 professeurs - 503 élèves Principal: M. CARRE Adjointe gestionnaire: Mme ZADIGUE (assistée de Mme CLOUVEL) CPE: Mme BONINE et Mme BOUTELET - Une infirmière scolaire: Mme OURY - Un assistant social: M. SORO </vt:lpstr>
      <vt:lpstr>Enjeux de l’année de troisième:  - Orientation post-3ème  - fin du cycle 4 avec bilan de fin de cycle et DNB - stage d’observation en entreprise (importance des signatures des conventions 30Hmax si – 15 ans/35h si +15 ans) - Accompagnement dans le travail personnel: dispositif « Devoirs faits » - Gestion retards, absences et respect du règlement intérieur - Campagne des bourses. - Resto collège </vt:lpstr>
      <vt:lpstr>Socle commun de connaissances et de compétences</vt:lpstr>
      <vt:lpstr>Comprendre les enjeux de l’orientation en fin de Troisième  - Une procédure informatique téléservices (réunion en janvier et information lors du 2ème trimestre), mais maintien des demandes papiers - Un dialogue constant avec le professeur principal. - 2 procédures d’affectation différentes selon la 2nde désirée. </vt:lpstr>
      <vt:lpstr>Présentation PowerPoint</vt:lpstr>
      <vt:lpstr>Présentation PowerPoint</vt:lpstr>
      <vt:lpstr>Présentation PowerPoint</vt:lpstr>
      <vt:lpstr>Présentation PowerPoint</vt:lpstr>
      <vt:lpstr>Présentation PowerPoint</vt:lpstr>
      <vt:lpstr>Présentation PowerPoint</vt:lpstr>
    </vt:vector>
  </TitlesOfParts>
  <Company>COLLEGE95</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Soirée information parents d’élèves de sixième</dc:title>
  <dc:creator>Lyes Choulak</dc:creator>
  <cp:lastModifiedBy>Lyes Choulak</cp:lastModifiedBy>
  <cp:revision>10</cp:revision>
  <dcterms:created xsi:type="dcterms:W3CDTF">2020-09-09T13:57:48Z</dcterms:created>
  <dcterms:modified xsi:type="dcterms:W3CDTF">2021-09-20T19:14:50Z</dcterms:modified>
</cp:coreProperties>
</file>